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9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4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5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7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4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54EF0-C2A4-48FF-85D2-16FA4EAEBC98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BE6D-BC85-4465-BE8F-06DCE7F0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1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820" y="309093"/>
            <a:ext cx="9144000" cy="1558344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latin typeface="+mn-lt"/>
              </a:rPr>
              <a:t>Reported Speech</a:t>
            </a:r>
            <a:br>
              <a:rPr lang="en-US" sz="6700" b="1" dirty="0" smtClean="0">
                <a:latin typeface="+mn-lt"/>
              </a:rPr>
            </a:br>
            <a:r>
              <a:rPr lang="en-US" sz="6700" b="1" dirty="0" smtClean="0">
                <a:latin typeface="+mn-lt"/>
              </a:rPr>
              <a:t>(</a:t>
            </a:r>
            <a:r>
              <a:rPr lang="en-US" sz="4400" b="1" dirty="0" smtClean="0">
                <a:latin typeface="+mn-lt"/>
              </a:rPr>
              <a:t>Commands and questions)</a:t>
            </a:r>
            <a:endParaRPr lang="en-US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515" y="5250534"/>
            <a:ext cx="9144000" cy="40329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Minuwangoda Zonal Education Office</a:t>
            </a:r>
          </a:p>
          <a:p>
            <a:r>
              <a:rPr lang="en-US" sz="2800" b="1" dirty="0" smtClean="0"/>
              <a:t>E – Igenum Piyasa</a:t>
            </a:r>
          </a:p>
          <a:p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241" y="1867437"/>
            <a:ext cx="6143760" cy="31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34" y="257577"/>
            <a:ext cx="108311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16. “Will you come later?” </a:t>
            </a:r>
          </a:p>
          <a:p>
            <a:r>
              <a:rPr lang="en-US" sz="2400" dirty="0" smtClean="0"/>
              <a:t>She asked me ______________________________________________________</a:t>
            </a:r>
          </a:p>
          <a:p>
            <a:r>
              <a:rPr lang="en-US" sz="2400" dirty="0" smtClean="0"/>
              <a:t> 17. “Do you like coffee?”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18. “Is this the road to the station?”</a:t>
            </a:r>
          </a:p>
          <a:p>
            <a:r>
              <a:rPr lang="en-US" sz="2400" dirty="0" smtClean="0"/>
              <a:t> She asked me ______________________________________________________ </a:t>
            </a:r>
          </a:p>
          <a:p>
            <a:r>
              <a:rPr lang="en-US" sz="2400" dirty="0" smtClean="0"/>
              <a:t>19. “Did you do your homework?”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20. “Have you studied reported speech before?”</a:t>
            </a:r>
          </a:p>
          <a:p>
            <a:r>
              <a:rPr lang="en-US" sz="2400" dirty="0" smtClean="0"/>
              <a:t> She asked me ______________________________________________________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24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184821"/>
            <a:ext cx="10515600" cy="549275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latin typeface="+mn-lt"/>
              </a:rPr>
              <a:t>Commands</a:t>
            </a:r>
            <a:endParaRPr lang="en-US" sz="3600" b="1" u="sng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245" y="914400"/>
            <a:ext cx="112947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1."</a:t>
            </a:r>
            <a:r>
              <a:rPr lang="en-US" sz="2400" dirty="0" smtClean="0"/>
              <a:t>Have something to eat." </a:t>
            </a:r>
          </a:p>
          <a:p>
            <a:r>
              <a:rPr lang="en-US" sz="2400" dirty="0" smtClean="0"/>
              <a:t>He told me .......................................................................................................................</a:t>
            </a:r>
          </a:p>
          <a:p>
            <a:r>
              <a:rPr lang="en-US" sz="2400" dirty="0" smtClean="0"/>
              <a:t>2."Don't travel alone." </a:t>
            </a:r>
          </a:p>
          <a:p>
            <a:r>
              <a:rPr lang="en-US" sz="2400" dirty="0" smtClean="0"/>
              <a:t>They warned me .............................................................................................................</a:t>
            </a:r>
          </a:p>
          <a:p>
            <a:r>
              <a:rPr lang="en-US" sz="2400" dirty="0" smtClean="0"/>
              <a:t>3."Leave your room." </a:t>
            </a:r>
          </a:p>
          <a:p>
            <a:r>
              <a:rPr lang="en-US" sz="2400" dirty="0" smtClean="0"/>
              <a:t>He asked me ....................................................................................................................</a:t>
            </a:r>
          </a:p>
          <a:p>
            <a:r>
              <a:rPr lang="en-US" sz="2400" dirty="0" smtClean="0"/>
              <a:t> 4."Jim, dance with Lola." </a:t>
            </a:r>
          </a:p>
          <a:p>
            <a:r>
              <a:rPr lang="en-US" sz="2400" dirty="0" smtClean="0"/>
              <a:t>She persuaded ..................................................................................................................</a:t>
            </a:r>
          </a:p>
          <a:p>
            <a:r>
              <a:rPr lang="en-US" sz="2400" dirty="0" smtClean="0"/>
              <a:t> 5."You mustn't drive so fast." </a:t>
            </a:r>
          </a:p>
          <a:p>
            <a:r>
              <a:rPr lang="en-US" sz="2400" dirty="0" smtClean="0"/>
              <a:t>He urged me ...................................................................................................................</a:t>
            </a:r>
          </a:p>
          <a:p>
            <a:r>
              <a:rPr lang="en-US" sz="2400" dirty="0" smtClean="0"/>
              <a:t>6. "Don't worry about it, Mrs. Johnson." </a:t>
            </a:r>
          </a:p>
          <a:p>
            <a:r>
              <a:rPr lang="en-US" sz="2400" dirty="0" smtClean="0"/>
              <a:t>I advised ................................................................................................................................</a:t>
            </a:r>
          </a:p>
          <a:p>
            <a:r>
              <a:rPr lang="en-US" sz="2400" dirty="0" smtClean="0"/>
              <a:t> 7."Children, you must finish your work." </a:t>
            </a:r>
          </a:p>
          <a:p>
            <a:r>
              <a:rPr lang="en-US" sz="2400" dirty="0" smtClean="0"/>
              <a:t>The teacher ordered ............................................................................................................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49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334851"/>
            <a:ext cx="11346287" cy="62333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8."Stop shouting at me, Linda," asked Mary. </a:t>
            </a:r>
          </a:p>
          <a:p>
            <a:pPr marL="0" indent="0">
              <a:buNone/>
            </a:pPr>
            <a:r>
              <a:rPr lang="en-US" dirty="0" smtClean="0"/>
              <a:t>Mary 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en-US" dirty="0" smtClean="0"/>
              <a:t>9.Don't be silly” my mum advised my sister. 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en-US" smtClean="0"/>
              <a:t>10."Derek</a:t>
            </a:r>
            <a:r>
              <a:rPr lang="en-US" dirty="0" smtClean="0"/>
              <a:t>, you mustn't use your brother's phone," Sally warned him. .......................................................................................................................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+mn-lt"/>
              </a:rPr>
              <a:t>Statements</a:t>
            </a:r>
            <a:endParaRPr lang="en-US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Inverted commas were dropped.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Use “</a:t>
            </a:r>
            <a:r>
              <a:rPr lang="en-US" sz="2400" b="1" dirty="0" smtClean="0"/>
              <a:t>that”</a:t>
            </a:r>
            <a:r>
              <a:rPr lang="en-US" sz="2400" dirty="0" smtClean="0"/>
              <a:t> after the reporting verb.(said/told)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Tense is changed.( except in universal truths/ reporting verb in present tense)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2"/>
                </a:solidFill>
              </a:rPr>
              <a:t>Teacher said,” Water boils at 100 c.”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    Teacher said that water boils at 100 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 Mother  says. "Nita is happy “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 Mother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says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that Nita is happy.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Pronouns are changed.( we ----They)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Time and place adverbs are changed. (today-----that day)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43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70382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+mn-lt"/>
              </a:rPr>
              <a:t>Questions</a:t>
            </a:r>
            <a:endParaRPr lang="en-US" sz="36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9"/>
            <a:ext cx="10515600" cy="5352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We do not use “that” clause.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We change the word order from questions to affirmative.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He asked, "When is the meeting?”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He asked when the meeting was.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When there are no question words use if or whether.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Teacher asked, "Is Rani at home today?”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Teacher asked </a:t>
            </a:r>
            <a:r>
              <a:rPr lang="en-US" sz="2400" b="1" u="sng" dirty="0" smtClean="0">
                <a:solidFill>
                  <a:schemeClr val="accent4"/>
                </a:solidFill>
              </a:rPr>
              <a:t>whether/if</a:t>
            </a:r>
            <a:r>
              <a:rPr lang="en-US" sz="2400" dirty="0" smtClean="0">
                <a:solidFill>
                  <a:schemeClr val="accent4"/>
                </a:solidFill>
              </a:rPr>
              <a:t> Rani was at home that day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Mother asked me "Do you eat banana?”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Mother asked me whether I ate banana.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8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093" y="193183"/>
            <a:ext cx="113591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Direct Question                                                                                    Reported Question 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Where is the Post Office, please?”                                         She asked me where the Post Office was.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“What are you doing?”                                                               She asked me what I was doing.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“Who was that fantastic man?”                                              She asked me who that fantastic man had been.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3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latin typeface="+mn-lt"/>
              </a:rPr>
              <a:t>Commands/Orders</a:t>
            </a:r>
            <a:endParaRPr lang="en-US" sz="40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We use a word of command like “told,ordered.asked,requested,warned”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After the name we use to and the verb infinitive.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In negatives, we use “not to”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891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973" y="888643"/>
            <a:ext cx="113720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Here are a few more examples: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Direct Request                                                                            Reported Request </a:t>
            </a:r>
          </a:p>
          <a:p>
            <a:r>
              <a:rPr lang="en-US" sz="2400" dirty="0" smtClean="0"/>
              <a:t>“Please help me”.                                                            She asked me to help her.</a:t>
            </a:r>
          </a:p>
          <a:p>
            <a:r>
              <a:rPr lang="en-US" sz="2400" dirty="0" smtClean="0"/>
              <a:t> “Please don't smoke”.                                                  She asked me </a:t>
            </a:r>
            <a:r>
              <a:rPr lang="en-US" sz="2400" b="1" dirty="0" smtClean="0"/>
              <a:t>not to </a:t>
            </a:r>
            <a:r>
              <a:rPr lang="en-US" sz="2400" dirty="0" smtClean="0"/>
              <a:t>smoke. </a:t>
            </a:r>
          </a:p>
          <a:p>
            <a:r>
              <a:rPr lang="en-US" sz="2400" dirty="0" smtClean="0"/>
              <a:t>“Could you bring my book tonight?”                She asked me to bring her book that night.</a:t>
            </a:r>
          </a:p>
          <a:p>
            <a:r>
              <a:rPr lang="en-US" sz="2400" dirty="0" smtClean="0"/>
              <a:t> “Could you pass the milk, please?”                              She asked me to pass the milk.</a:t>
            </a:r>
          </a:p>
          <a:p>
            <a:r>
              <a:rPr lang="en-US" sz="2400" dirty="0" smtClean="0"/>
              <a:t> “Would you mind coming early tomorrow?”     She asked me to come early the next day.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 report a negative request, use 'not': </a:t>
            </a:r>
          </a:p>
          <a:p>
            <a:endParaRPr lang="en-US" sz="2400" dirty="0" smtClean="0"/>
          </a:p>
          <a:p>
            <a:r>
              <a:rPr lang="en-US" sz="2400" dirty="0" smtClean="0"/>
              <a:t>Direct speech:                     Please don't be late. </a:t>
            </a:r>
          </a:p>
          <a:p>
            <a:r>
              <a:rPr lang="en-US" sz="2400" dirty="0" smtClean="0"/>
              <a:t>Reported speech:              She asked us </a:t>
            </a:r>
            <a:r>
              <a:rPr lang="en-US" sz="2400" b="1" dirty="0" smtClean="0"/>
              <a:t>not to </a:t>
            </a:r>
            <a:r>
              <a:rPr lang="en-US" sz="2400" dirty="0" smtClean="0"/>
              <a:t>be late.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84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275" y="167425"/>
            <a:ext cx="111402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Reported Orders </a:t>
            </a:r>
          </a:p>
          <a:p>
            <a:r>
              <a:rPr lang="en-US" sz="2400" dirty="0" smtClean="0"/>
              <a:t>And finally, how about if someone doesn't ask so politely? We can call this an 'order' in English, when someone tells you very directly to do something. </a:t>
            </a:r>
          </a:p>
          <a:p>
            <a:r>
              <a:rPr lang="en-US" sz="2400" dirty="0" smtClean="0"/>
              <a:t>For example:</a:t>
            </a:r>
          </a:p>
          <a:p>
            <a:r>
              <a:rPr lang="en-US" sz="2400" dirty="0" smtClean="0"/>
              <a:t> Direct speech: Sit down! </a:t>
            </a:r>
          </a:p>
          <a:p>
            <a:endParaRPr lang="en-US" sz="2400" dirty="0"/>
          </a:p>
          <a:p>
            <a:r>
              <a:rPr lang="en-US" sz="2400" dirty="0" smtClean="0"/>
              <a:t>In fact, we make this into reported speech in the same way as a request. We just use 'tell' instead of 'ask':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Reported speech: She told me to sit down.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Direct Order                                                                                      Reported Order </a:t>
            </a:r>
          </a:p>
          <a:p>
            <a:r>
              <a:rPr lang="en-US" sz="2400" dirty="0" smtClean="0"/>
              <a:t>“Go to bed!”                                                                                   He told the child to go to bed.</a:t>
            </a:r>
          </a:p>
          <a:p>
            <a:r>
              <a:rPr lang="en-US" sz="2400" dirty="0" smtClean="0"/>
              <a:t> “Don't worry!”                                                                               He told her not to worry.</a:t>
            </a:r>
          </a:p>
          <a:p>
            <a:r>
              <a:rPr lang="en-US" sz="2400" dirty="0" smtClean="0"/>
              <a:t> “Be on time!”                                                                                He told me to be on time. </a:t>
            </a:r>
          </a:p>
          <a:p>
            <a:r>
              <a:rPr lang="en-US" sz="2400" dirty="0" smtClean="0"/>
              <a:t>“Don't smoke!”                                                                              He told us not to smoke. </a:t>
            </a:r>
          </a:p>
        </p:txBody>
      </p:sp>
    </p:spTree>
    <p:extLst>
      <p:ext uri="{BB962C8B-B14F-4D97-AF65-F5344CB8AC3E}">
        <p14:creationId xmlns:p14="http://schemas.microsoft.com/office/powerpoint/2010/main" val="104506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365" y="270456"/>
            <a:ext cx="113720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Activity 01</a:t>
            </a:r>
          </a:p>
          <a:p>
            <a:r>
              <a:rPr lang="en-US" sz="2400" dirty="0" smtClean="0"/>
              <a:t>Change these direct questions into reported speech:</a:t>
            </a:r>
          </a:p>
          <a:p>
            <a:r>
              <a:rPr lang="en-US" sz="2400" dirty="0" smtClean="0"/>
              <a:t> 1. “Where is he?” </a:t>
            </a:r>
          </a:p>
          <a:p>
            <a:r>
              <a:rPr lang="en-US" sz="2400" dirty="0" smtClean="0"/>
              <a:t>She asked me ______________________________________________________</a:t>
            </a:r>
          </a:p>
          <a:p>
            <a:r>
              <a:rPr lang="en-US" sz="2400" dirty="0" smtClean="0"/>
              <a:t> 2. “What are you doing?”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3. “Why did you go out last night?” </a:t>
            </a:r>
          </a:p>
          <a:p>
            <a:r>
              <a:rPr lang="en-US" sz="2400" dirty="0" smtClean="0"/>
              <a:t>She asked me ______________________________________________________</a:t>
            </a:r>
          </a:p>
          <a:p>
            <a:r>
              <a:rPr lang="en-US" sz="2400" dirty="0" smtClean="0"/>
              <a:t> 4. “Who is that beautiful woman?”</a:t>
            </a:r>
          </a:p>
          <a:p>
            <a:r>
              <a:rPr lang="en-US" sz="2400" dirty="0" smtClean="0"/>
              <a:t> She asked me ______________________________________________________ </a:t>
            </a:r>
          </a:p>
          <a:p>
            <a:r>
              <a:rPr lang="en-US" sz="2400" dirty="0" smtClean="0"/>
              <a:t>5. “How is your mother?” </a:t>
            </a:r>
          </a:p>
          <a:p>
            <a:r>
              <a:rPr lang="en-US" sz="2400" dirty="0" smtClean="0"/>
              <a:t>She asked me ______________________________________________________</a:t>
            </a:r>
          </a:p>
          <a:p>
            <a:r>
              <a:rPr lang="en-US" sz="2400" dirty="0" smtClean="0"/>
              <a:t> 6. “What are you going to do at the weekend?” </a:t>
            </a:r>
          </a:p>
          <a:p>
            <a:r>
              <a:rPr lang="en-US" sz="2400" dirty="0" smtClean="0"/>
              <a:t>She asked me ______________________________________________________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43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87" y="257577"/>
            <a:ext cx="113205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7. “Where will you live after graduation?”</a:t>
            </a:r>
          </a:p>
          <a:p>
            <a:r>
              <a:rPr lang="en-US" sz="2400" dirty="0" smtClean="0"/>
              <a:t> She asked me ______________________________________________________ </a:t>
            </a:r>
          </a:p>
          <a:p>
            <a:r>
              <a:rPr lang="en-US" sz="2400" dirty="0" smtClean="0"/>
              <a:t>8. “What were you doing when I saw you?”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9. “How was the journey?”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10. “How often do you go to the cinema?”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11. “Do you live in London?”</a:t>
            </a:r>
          </a:p>
          <a:p>
            <a:r>
              <a:rPr lang="en-US" sz="2400" dirty="0" smtClean="0"/>
              <a:t> She asked me ______________________________________________________ </a:t>
            </a:r>
          </a:p>
          <a:p>
            <a:r>
              <a:rPr lang="en-US" sz="2400" dirty="0" smtClean="0"/>
              <a:t>12. “Did he arrive on time?”</a:t>
            </a:r>
          </a:p>
          <a:p>
            <a:r>
              <a:rPr lang="en-US" sz="2400" dirty="0" smtClean="0"/>
              <a:t> She asked me ______________________________________________________</a:t>
            </a:r>
          </a:p>
          <a:p>
            <a:r>
              <a:rPr lang="en-US" sz="2400" dirty="0" smtClean="0"/>
              <a:t> 13. “Have you been to Paris?”</a:t>
            </a:r>
          </a:p>
          <a:p>
            <a:r>
              <a:rPr lang="en-US" sz="2400" dirty="0" smtClean="0"/>
              <a:t> She asked me ______________________________________________________</a:t>
            </a:r>
          </a:p>
          <a:p>
            <a:r>
              <a:rPr lang="en-US" sz="2400" dirty="0" smtClean="0"/>
              <a:t> 14. “Can you help me?” </a:t>
            </a:r>
          </a:p>
          <a:p>
            <a:r>
              <a:rPr lang="en-US" sz="2400" dirty="0" smtClean="0"/>
              <a:t>She asked me ______________________________________________________ </a:t>
            </a:r>
          </a:p>
          <a:p>
            <a:r>
              <a:rPr lang="en-US" sz="2400" dirty="0" smtClean="0"/>
              <a:t>15. “Are you working tonight?” </a:t>
            </a:r>
          </a:p>
          <a:p>
            <a:r>
              <a:rPr lang="en-US" sz="2400" dirty="0" smtClean="0"/>
              <a:t>She asked me ______________________________________________________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84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946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Reported Speech (Commands and questions)</vt:lpstr>
      <vt:lpstr>Statements</vt:lpstr>
      <vt:lpstr>Questions</vt:lpstr>
      <vt:lpstr>PowerPoint Presentation</vt:lpstr>
      <vt:lpstr>Commands/Orders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Commands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 (Commands and questions)</dc:title>
  <dc:creator>HP</dc:creator>
  <cp:lastModifiedBy>HP</cp:lastModifiedBy>
  <cp:revision>13</cp:revision>
  <dcterms:created xsi:type="dcterms:W3CDTF">2020-11-28T06:18:12Z</dcterms:created>
  <dcterms:modified xsi:type="dcterms:W3CDTF">2021-05-27T11:04:19Z</dcterms:modified>
</cp:coreProperties>
</file>