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32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71" r:id="rId11"/>
    <p:sldId id="272" r:id="rId12"/>
    <p:sldId id="263" r:id="rId13"/>
    <p:sldId id="274" r:id="rId14"/>
    <p:sldId id="270" r:id="rId15"/>
    <p:sldId id="276" r:id="rId16"/>
    <p:sldId id="282" r:id="rId17"/>
    <p:sldId id="284" r:id="rId18"/>
    <p:sldId id="293" r:id="rId19"/>
    <p:sldId id="294" r:id="rId20"/>
    <p:sldId id="286" r:id="rId21"/>
    <p:sldId id="285" r:id="rId22"/>
    <p:sldId id="295" r:id="rId23"/>
    <p:sldId id="287" r:id="rId24"/>
    <p:sldId id="275" r:id="rId25"/>
    <p:sldId id="269" r:id="rId26"/>
    <p:sldId id="278" r:id="rId27"/>
    <p:sldId id="279" r:id="rId28"/>
    <p:sldId id="306" r:id="rId29"/>
    <p:sldId id="307" r:id="rId30"/>
    <p:sldId id="308" r:id="rId31"/>
    <p:sldId id="288" r:id="rId32"/>
    <p:sldId id="290" r:id="rId33"/>
    <p:sldId id="291" r:id="rId34"/>
    <p:sldId id="292" r:id="rId35"/>
    <p:sldId id="300" r:id="rId36"/>
    <p:sldId id="301" r:id="rId37"/>
    <p:sldId id="311" r:id="rId38"/>
    <p:sldId id="312" r:id="rId39"/>
    <p:sldId id="273" r:id="rId40"/>
    <p:sldId id="309" r:id="rId41"/>
    <p:sldId id="310" r:id="rId42"/>
    <p:sldId id="313" r:id="rId43"/>
    <p:sldId id="317" r:id="rId44"/>
    <p:sldId id="314" r:id="rId45"/>
    <p:sldId id="315" r:id="rId46"/>
    <p:sldId id="316" r:id="rId47"/>
    <p:sldId id="318" r:id="rId48"/>
    <p:sldId id="319" r:id="rId49"/>
    <p:sldId id="320" r:id="rId50"/>
    <p:sldId id="322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F5656-700C-46FA-9E9D-24F1127A8D6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003D2-BF3C-4126-9317-197419786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74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03D2-BF3C-4126-9317-1974197867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75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03D2-BF3C-4126-9317-1974197867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80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03D2-BF3C-4126-9317-19741978673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44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03D2-BF3C-4126-9317-19741978673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64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03D2-BF3C-4126-9317-19741978673B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744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7EE3-04E1-4783-B2E4-8110ED079213}" type="datetime1">
              <a:rPr lang="en-US" smtClean="0"/>
              <a:t>5/26/2021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i-LK"/>
              <a:t>නිපුණතාවය 8.6 - ව්‍යුහගත විමසුම් බස (</a:t>
            </a:r>
            <a:r>
              <a:rPr lang="en-US"/>
              <a:t>Structured Query Language - SQL)                                                    </a:t>
            </a:r>
            <a:r>
              <a:rPr lang="si-LK"/>
              <a:t>බප/මිනු/පල්ලෙවෙල මහා විද්‍යාලය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618EAF-C26B-416C-90C3-A1A55EE274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0731-1E8B-44E1-8B9D-66B6FF7ACA6B}" type="datetime1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i-LK"/>
              <a:t>නිපුණතාවය 8.6 - ව්‍යුහගත විමසුම් බස (</a:t>
            </a:r>
            <a:r>
              <a:rPr lang="en-US"/>
              <a:t>Structured Query Language - SQL)                                                    </a:t>
            </a:r>
            <a:r>
              <a:rPr lang="si-LK"/>
              <a:t>බප/මිනු/පල්ලෙවෙල මහා විද්‍යාලය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1618EAF-C26B-416C-90C3-A1A55EE2745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FC1B-82A5-417F-976F-8284DA91FD5D}" type="datetime1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i-LK"/>
              <a:t>නිපුණතාවය 8.6 - ව්‍යුහගත විමසුම් බස (</a:t>
            </a:r>
            <a:r>
              <a:rPr lang="en-US"/>
              <a:t>Structured Query Language - SQL)                                                    </a:t>
            </a:r>
            <a:r>
              <a:rPr lang="si-LK"/>
              <a:t>බප/මිනු/පල්ලෙවෙල මහා විද්‍යාලය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3086-AAB6-46FE-8415-6209E2A2CF1C}" type="datetime1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i-LK"/>
              <a:t>නිපුණතාවය 8.6 - ව්‍යුහගත විමසුම් බස (</a:t>
            </a:r>
            <a:r>
              <a:rPr lang="en-US"/>
              <a:t>Structured Query Language - SQL)                                                    </a:t>
            </a:r>
            <a:r>
              <a:rPr lang="si-LK"/>
              <a:t>බප/මිනු/පල්ලෙවෙල මහා විද්‍යාලය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1618EAF-C26B-416C-90C3-A1A55EE274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i-LK"/>
              <a:t>නිපුණතාවය 8.6 - ව්‍යුහගත විමසුම් බස (</a:t>
            </a:r>
            <a:r>
              <a:rPr lang="en-US"/>
              <a:t>Structured Query Language - SQL)                                                    </a:t>
            </a:r>
            <a:r>
              <a:rPr lang="si-LK"/>
              <a:t>බප/මිනු/පල්ලෙවෙල මහා විද්‍යාලය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B36C-8A81-40E7-8ABA-2EB1529D8C03}" type="datetime1">
              <a:rPr lang="en-US" smtClean="0"/>
              <a:t>5/26/2021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618EAF-C26B-416C-90C3-A1A55EE274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A8FF08B-9EA4-483A-9A81-0BE09422B705}" type="datetime1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i-LK"/>
              <a:t>නිපුණතාවය 8.6 - ව්‍යුහගත විමසුම් බස (</a:t>
            </a:r>
            <a:r>
              <a:rPr lang="en-US"/>
              <a:t>Structured Query Language - SQL)                                                    </a:t>
            </a:r>
            <a:r>
              <a:rPr lang="si-LK"/>
              <a:t>බප/මිනු/පල්ලෙවෙල මහා විද්‍යාලය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7897-517C-41CC-9080-C620EA65B25B}" type="datetime1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si-LK"/>
              <a:t>නිපුණතාවය 8.6 - ව්‍යුහගත විමසුම් බස (</a:t>
            </a:r>
            <a:r>
              <a:rPr lang="en-US"/>
              <a:t>Structured Query Language - SQL)                                                    </a:t>
            </a:r>
            <a:r>
              <a:rPr lang="si-LK"/>
              <a:t>බප/මිනු/පල්ලෙවෙල මහා විද්‍යාලය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1618EAF-C26B-416C-90C3-A1A55EE2745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B08A-9C8A-480F-A466-4CCDE81DAE28}" type="datetime1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i-LK"/>
              <a:t>නිපුණතාවය 8.6 - ව්‍යුහගත විමසුම් බස (</a:t>
            </a:r>
            <a:r>
              <a:rPr lang="en-US"/>
              <a:t>Structured Query Language - SQL)                                                    </a:t>
            </a:r>
            <a:r>
              <a:rPr lang="si-LK"/>
              <a:t>බප/මිනු/පල්ලෙවෙල මහා විද්‍යාලය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1618EAF-C26B-416C-90C3-A1A55EE27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57AB-9DEC-428F-BB73-C91893673A04}" type="datetime1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i-LK"/>
              <a:t>නිපුණතාවය 8.6 - ව්‍යුහගත විමසුම් බස (</a:t>
            </a:r>
            <a:r>
              <a:rPr lang="en-US"/>
              <a:t>Structured Query Language - SQL)                                                    </a:t>
            </a:r>
            <a:r>
              <a:rPr lang="si-LK"/>
              <a:t>බප/මිනු/පල්ලෙවෙල මහා විද්‍යාලය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618EAF-C26B-416C-90C3-A1A55EE27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618EAF-C26B-416C-90C3-A1A55EE2745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50E-D833-4CB5-A915-DDBA575132B4}" type="datetime1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si-LK"/>
              <a:t>නිපුණතාවය 8.6 - ව්‍යුහගත විමසුම් බස (</a:t>
            </a:r>
            <a:r>
              <a:rPr lang="en-US"/>
              <a:t>Structured Query Language - SQL)                                                    </a:t>
            </a:r>
            <a:r>
              <a:rPr lang="si-LK"/>
              <a:t>බප/මිනු/පල්ලෙවෙල මහා විද්‍යාලය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1618EAF-C26B-416C-90C3-A1A55EE274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9003A5B-5E29-41B7-A5BA-F1252E5DB77F}" type="datetime1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si-LK"/>
              <a:t>නිපුණතාවය 8.6 - ව්‍යුහගත විමසුම් බස (</a:t>
            </a:r>
            <a:r>
              <a:rPr lang="en-US"/>
              <a:t>Structured Query Language - SQL)                                                    </a:t>
            </a:r>
            <a:r>
              <a:rPr lang="si-LK"/>
              <a:t>බප/මිනු/පල්ලෙවෙල මහා විද්‍යාලය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95D93DA-1545-4CDB-A6DA-B10B4F1B5CDC}" type="datetime1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si-LK"/>
              <a:t>නිපුණතාවය 8.6 - ව්‍යුහගත විමසුම් බස (</a:t>
            </a:r>
            <a:r>
              <a:rPr lang="en-US"/>
              <a:t>Structured Query Language - SQL)                                                    </a:t>
            </a:r>
            <a:r>
              <a:rPr lang="si-LK"/>
              <a:t>බප/මිනු/පල්ලෙවෙල මහා විද්‍යාලය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618EAF-C26B-416C-90C3-A1A55EE2745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ampserver.com/en/" TargetMode="External"/><Relationship Id="rId2" Type="http://schemas.openxmlformats.org/officeDocument/2006/relationships/hyperlink" Target="http://dev.mysql.com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84FA86-94BF-4257-892E-819514E7B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410848"/>
            <a:ext cx="8839200" cy="365760"/>
          </a:xfrm>
        </p:spPr>
        <p:txBody>
          <a:bodyPr/>
          <a:lstStyle/>
          <a:p>
            <a:r>
              <a:rPr lang="si-LK" dirty="0"/>
              <a:t>නිපුණතාවය 8.6 - ව්‍යුහගත විමසුම් බස (</a:t>
            </a:r>
            <a:r>
              <a:rPr lang="en-US" dirty="0"/>
              <a:t>Structured Query Language - SQL)                                                    </a:t>
            </a:r>
            <a:r>
              <a:rPr lang="si-LK" dirty="0"/>
              <a:t>බප/මිනු/පල්ලෙවෙල මහා විද්‍යාලය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B38A4-6E39-4370-84DA-7317E26C4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461115E-45D9-4DF7-8CB2-E09D290B0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790237"/>
              </p:ext>
            </p:extLst>
          </p:nvPr>
        </p:nvGraphicFramePr>
        <p:xfrm>
          <a:off x="228600" y="2689226"/>
          <a:ext cx="8686800" cy="3406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3330">
                  <a:extLst>
                    <a:ext uri="{9D8B030D-6E8A-4147-A177-3AD203B41FA5}">
                      <a16:colId xmlns:a16="http://schemas.microsoft.com/office/drawing/2014/main" val="4125113243"/>
                    </a:ext>
                  </a:extLst>
                </a:gridCol>
                <a:gridCol w="2370751">
                  <a:extLst>
                    <a:ext uri="{9D8B030D-6E8A-4147-A177-3AD203B41FA5}">
                      <a16:colId xmlns:a16="http://schemas.microsoft.com/office/drawing/2014/main" val="3139226310"/>
                    </a:ext>
                  </a:extLst>
                </a:gridCol>
                <a:gridCol w="4222719">
                  <a:extLst>
                    <a:ext uri="{9D8B030D-6E8A-4147-A177-3AD203B41FA5}">
                      <a16:colId xmlns:a16="http://schemas.microsoft.com/office/drawing/2014/main" val="4071628248"/>
                    </a:ext>
                  </a:extLst>
                </a:gridCol>
              </a:tblGrid>
              <a:tr h="308369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108928"/>
                  </a:ext>
                </a:extLst>
              </a:tr>
              <a:tr h="70960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3200" dirty="0">
                          <a:effectLst/>
                        </a:rPr>
                        <a:t>වාරය -  </a:t>
                      </a:r>
                      <a:r>
                        <a:rPr lang="en-US" sz="3200" dirty="0">
                          <a:effectLst/>
                        </a:rPr>
                        <a:t> I</a:t>
                      </a:r>
                      <a:r>
                        <a:rPr lang="si-LK" sz="3200" dirty="0">
                          <a:effectLst/>
                        </a:rPr>
                        <a:t>                                                                                        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753704"/>
                  </a:ext>
                </a:extLst>
              </a:tr>
              <a:tr h="23888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2000" dirty="0">
                          <a:effectLst/>
                        </a:rPr>
                        <a:t>ශ්‍රේණිය</a:t>
                      </a:r>
                      <a:r>
                        <a:rPr lang="en-US" sz="2000" dirty="0">
                          <a:effectLst/>
                        </a:rPr>
                        <a:t> :</a:t>
                      </a:r>
                      <a:r>
                        <a:rPr lang="si-LK" sz="2000" dirty="0">
                          <a:effectLst/>
                        </a:rPr>
                        <a:t> 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+mn-ea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i-LK" sz="18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800" dirty="0">
                          <a:effectLst/>
                        </a:rPr>
                        <a:t>විෂයය</a:t>
                      </a:r>
                      <a:r>
                        <a:rPr lang="en-US" sz="1800" dirty="0">
                          <a:effectLst/>
                        </a:rPr>
                        <a:t> :</a:t>
                      </a:r>
                      <a:r>
                        <a:rPr lang="si-LK" sz="1800" dirty="0">
                          <a:effectLst/>
                        </a:rPr>
                        <a:t> 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            </a:t>
                      </a:r>
                      <a:r>
                        <a:rPr lang="si-LK" sz="1800" b="1" dirty="0">
                          <a:effectLst/>
                        </a:rPr>
                        <a:t>තොරතුරු හා     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800" b="1" dirty="0">
                          <a:effectLst/>
                        </a:rPr>
                        <a:t>         </a:t>
                      </a:r>
                      <a:r>
                        <a:rPr lang="en-US" sz="1800" b="1" dirty="0">
                          <a:effectLst/>
                        </a:rPr>
                        <a:t>    </a:t>
                      </a:r>
                      <a:r>
                        <a:rPr lang="si-LK" sz="1800" b="1" dirty="0">
                          <a:effectLst/>
                        </a:rPr>
                        <a:t>සන්නිවේදන </a:t>
                      </a:r>
                      <a:r>
                        <a:rPr lang="en-US" sz="1800" b="1" dirty="0">
                          <a:effectLst/>
                        </a:rPr>
                        <a:t>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              </a:t>
                      </a:r>
                      <a:r>
                        <a:rPr lang="si-LK" sz="1800" b="1" dirty="0">
                          <a:effectLst/>
                        </a:rPr>
                        <a:t>තාක්ෂණය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2000" dirty="0">
                          <a:effectLst/>
                        </a:rPr>
                        <a:t>පාඩම</a:t>
                      </a:r>
                      <a:r>
                        <a:rPr lang="en-US" sz="2000" dirty="0">
                          <a:effectLst/>
                        </a:rPr>
                        <a:t> :</a:t>
                      </a:r>
                      <a:r>
                        <a:rPr lang="si-LK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             8.6. </a:t>
                      </a:r>
                      <a:r>
                        <a:rPr lang="si-LK" sz="2000" b="1" dirty="0">
                          <a:effectLst/>
                        </a:rPr>
                        <a:t>දත්ත සමුදාය පද්ධතියක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2000" b="1" dirty="0">
                          <a:effectLst/>
                        </a:rPr>
                        <a:t>                     ප්‍රධාන සං‍රචක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2000" b="1" dirty="0">
                          <a:effectLst/>
                        </a:rPr>
                        <a:t>                     විශ්ලේෂණය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2000" b="1" dirty="0">
                          <a:effectLst/>
                        </a:rPr>
                        <a:t>                     කිරීම.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1057354"/>
                  </a:ext>
                </a:extLst>
              </a:tr>
            </a:tbl>
          </a:graphicData>
        </a:graphic>
      </p:graphicFrame>
      <p:pic>
        <p:nvPicPr>
          <p:cNvPr id="2049" name="Picture 1">
            <a:extLst>
              <a:ext uri="{FF2B5EF4-FFF2-40B4-BE49-F238E27FC236}">
                <a16:creationId xmlns:a16="http://schemas.microsoft.com/office/drawing/2014/main" id="{673AE6D9-FC89-4F4E-9684-8424BF06E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2522537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7E59F24C-B2E5-44DC-B5C6-CBA5C241E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98399"/>
            <a:ext cx="44196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i-LK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සුුවෙන් පෙරට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e </a:t>
            </a:r>
            <a:r>
              <a:rPr lang="si-LK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ඉගෙනුම් පියස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i-LK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මිනුවන්ගොඩ අධ්‍යාපන කලාපය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6320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835152"/>
          </a:xfrm>
        </p:spPr>
        <p:txBody>
          <a:bodyPr>
            <a:normAutofit/>
          </a:bodyPr>
          <a:lstStyle/>
          <a:p>
            <a:r>
              <a:rPr lang="en-US" sz="3200" b="1" dirty="0"/>
              <a:t>SQL </a:t>
            </a:r>
            <a:r>
              <a:rPr lang="en-US" sz="3200" b="1" dirty="0" err="1">
                <a:latin typeface="FMAbhaya" panose="00000400000000000000" pitchFamily="2" charset="0"/>
              </a:rPr>
              <a:t>úOdk</a:t>
            </a:r>
            <a:r>
              <a:rPr lang="en-US" sz="3200" b="1" dirty="0">
                <a:latin typeface="FMAbhaya" panose="00000400000000000000" pitchFamily="2" charset="0"/>
              </a:rPr>
              <a:t> </a:t>
            </a:r>
            <a:r>
              <a:rPr lang="en-US" sz="3200" b="1" dirty="0" err="1">
                <a:latin typeface="FMAbhaya" panose="00000400000000000000" pitchFamily="2" charset="0"/>
              </a:rPr>
              <a:t>wdldr</a:t>
            </a:r>
            <a:r>
              <a:rPr lang="en-US" sz="3200" b="1" dirty="0">
                <a:latin typeface="FMAbhaya" panose="00000400000000000000" pitchFamily="2" charset="0"/>
              </a:rPr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/>
              <a:t>10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ව්‍යුහගත විමසුම් බස (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Structured Query Language - SQL)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(1)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o;a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; ks¾jpk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ni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        (Data Definition Language - DDL)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j.= ks¾udKh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rjunn"/>
              </a:rPr>
              <a:t>" 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j.=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bj;a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lsÍu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rjunn"/>
              </a:rPr>
              <a:t>" 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j.=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jl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jHqyfha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			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fjkialï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lsÍu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jeks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ld¾hhka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j,g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wod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&lt; 				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úOdk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we;=,;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afõ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rjunn"/>
              </a:rPr>
              <a:t>'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</a:p>
          <a:p>
            <a:pPr marL="0" indent="0">
              <a:buNone/>
            </a:pP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(2)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o;a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;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yeiqreï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ni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        (Data Manipulation Language - DML)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		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j.=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jlg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we;=,;a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lrk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,o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o;a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;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j,g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wod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&lt;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fjkia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			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lsÍï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isÿ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lrkq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,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nk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úOdk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we;=,;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afõ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' </a:t>
            </a:r>
          </a:p>
          <a:p>
            <a:pPr marL="0" indent="0">
              <a:buNone/>
            </a:pPr>
            <a:endParaRPr lang="en-US" b="1" dirty="0">
              <a:solidFill>
                <a:schemeClr val="accent5">
                  <a:lumMod val="50000"/>
                </a:schemeClr>
              </a:solidFill>
              <a:latin typeface="FMAbhaya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226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8200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1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o;a</a:t>
            </a:r>
            <a: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; ks¾jpk </a:t>
            </a:r>
            <a:r>
              <a:rPr lang="en-US" sz="31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ni</a:t>
            </a:r>
            <a:b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</a:b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(Data Definition Language - DDL)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/>
              <a:t>11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ව්‍යුහගත විමසුම් බස (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Structured Query Language - SQL)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68580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  <a:t>DDL </a:t>
            </a:r>
            <a:r>
              <a:rPr lang="en-US" b="1" u="sng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j,g</a:t>
            </a:r>
            <a:r>
              <a:rPr lang="en-US" b="1" u="sng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u="sng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wod</a:t>
            </a:r>
            <a:r>
              <a:rPr lang="en-US" b="1" u="sng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&lt; </a:t>
            </a:r>
            <a:r>
              <a:rPr lang="en-US" b="1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SQL </a:t>
            </a:r>
            <a:r>
              <a:rPr lang="en-US" b="1" u="sng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úOdk</a:t>
            </a:r>
            <a:endParaRPr lang="en-US" b="1" u="sng" dirty="0">
              <a:solidFill>
                <a:schemeClr val="accent5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>
              <a:buNone/>
            </a:pPr>
            <a:endParaRPr lang="en-US" b="1" u="sng" dirty="0">
              <a:solidFill>
                <a:schemeClr val="accent5">
                  <a:lumMod val="50000"/>
                </a:schemeClr>
              </a:solidFill>
              <a:latin typeface="FMAbhaya" panose="000004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2438400"/>
            <a:ext cx="320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</a:rPr>
              <a:t>CREATE</a:t>
            </a:r>
          </a:p>
          <a:p>
            <a:pPr marL="742950" lvl="1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</a:rPr>
              <a:t>ALTER</a:t>
            </a:r>
          </a:p>
          <a:p>
            <a:pPr marL="742950" lvl="1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</a:rPr>
              <a:t>USE</a:t>
            </a:r>
          </a:p>
          <a:p>
            <a:pPr marL="742950" lvl="1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</a:rPr>
              <a:t>DESCRIBE</a:t>
            </a:r>
          </a:p>
          <a:p>
            <a:pPr marL="742950" lvl="1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</a:rPr>
              <a:t>DROP</a:t>
            </a:r>
          </a:p>
          <a:p>
            <a:pPr marL="742950" lvl="1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</a:rPr>
              <a:t>SHOW</a:t>
            </a:r>
          </a:p>
        </p:txBody>
      </p:sp>
    </p:spTree>
    <p:extLst>
      <p:ext uri="{BB962C8B-B14F-4D97-AF65-F5344CB8AC3E}">
        <p14:creationId xmlns:p14="http://schemas.microsoft.com/office/powerpoint/2010/main" val="3472336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49" y="1600200"/>
            <a:ext cx="8839200" cy="4648200"/>
          </a:xfrm>
          <a:solidFill>
            <a:schemeClr val="tx1"/>
          </a:solidFill>
        </p:spPr>
        <p:txBody>
          <a:bodyPr anchor="t">
            <a:norm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CREATE</a:t>
            </a:r>
            <a:endParaRPr lang="en-US" sz="8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/>
              <a:t>12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ව්‍යුහගත විමසුම් බස (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Structured Query Language - SQL)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7694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>
                <a:solidFill>
                  <a:srgbClr val="FFFF00"/>
                </a:solidFill>
              </a:rPr>
              <a:t>DDL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j,g</a:t>
            </a:r>
            <a:r>
              <a:rPr lang="en-US" sz="4400" b="1" u="sng" dirty="0">
                <a:solidFill>
                  <a:srgbClr val="FFFF00"/>
                </a:solidFill>
                <a:latin typeface="FMAbhaya" panose="00000400000000000000" pitchFamily="2" charset="0"/>
              </a:rPr>
              <a:t>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wod</a:t>
            </a:r>
            <a:r>
              <a:rPr lang="en-US" sz="4400" b="1" u="sng" dirty="0">
                <a:solidFill>
                  <a:srgbClr val="FFFF00"/>
                </a:solidFill>
                <a:latin typeface="FMAbhaya" panose="00000400000000000000" pitchFamily="2" charset="0"/>
              </a:rPr>
              <a:t>&lt; </a:t>
            </a:r>
            <a:r>
              <a:rPr lang="en-US" sz="4400" b="1" u="sng" dirty="0">
                <a:solidFill>
                  <a:srgbClr val="FFFF00"/>
                </a:solidFill>
              </a:rPr>
              <a:t>SQL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úOdk</a:t>
            </a:r>
            <a:endParaRPr lang="en-US" sz="4400" b="1" u="sng" dirty="0">
              <a:solidFill>
                <a:srgbClr val="FFFF00"/>
              </a:solidFill>
              <a:latin typeface="FMAbhaya" panose="000004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" y="3429000"/>
            <a:ext cx="8839200" cy="1219200"/>
          </a:xfrm>
          <a:prstGeom prst="rect">
            <a:avLst/>
          </a:prstGeom>
          <a:solidFill>
            <a:schemeClr val="tx1"/>
          </a:solidFill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o;a</a:t>
            </a:r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; </a:t>
            </a:r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iuqodhla</a:t>
            </a:r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fyda</a:t>
            </a:r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 j.=</a:t>
            </a:r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jla</a:t>
            </a:r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>
                <a:solidFill>
                  <a:srgbClr val="FF0000"/>
                </a:solidFill>
                <a:latin typeface="FMAbhaya" panose="00000400000000000000" pitchFamily="2" charset="0"/>
              </a:rPr>
              <a:t>ks¾udKh</a:t>
            </a:r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i|yd</a:t>
            </a:r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fhdod</a:t>
            </a:r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 .</a:t>
            </a:r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kS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5261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o;a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;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iuqodhla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ks¾udKh</a:t>
            </a:r>
            <a:br>
              <a:rPr lang="en-US" dirty="0"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CREATE  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610600" cy="1143000"/>
          </a:xfr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marL="274320" lvl="1" indent="0" algn="ctr">
              <a:buNone/>
            </a:pP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CREATE  DATABASE 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database_name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/>
              <a:t>13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ව්‍යුහගත විමසුම් බස (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Structured Query Language - SQL)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748784"/>
            <a:ext cx="76962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74320" lvl="1" algn="ctr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800" b="1" dirty="0">
                <a:solidFill>
                  <a:srgbClr val="FF0000"/>
                </a:solidFill>
              </a:rPr>
              <a:t>CREATE  DATABASE  </a:t>
            </a:r>
            <a:r>
              <a:rPr lang="en-US" sz="2800" b="1" dirty="0" err="1">
                <a:solidFill>
                  <a:srgbClr val="00B050"/>
                </a:solidFill>
              </a:rPr>
              <a:t>Student_Details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5424" y="3505200"/>
            <a:ext cx="769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#</a:t>
            </a:r>
            <a:endParaRPr lang="en-US" sz="2000" b="1" dirty="0">
              <a:solidFill>
                <a:srgbClr val="CCB400">
                  <a:lumMod val="50000"/>
                </a:srgbClr>
              </a:solidFill>
              <a:latin typeface="FMAbhaya" panose="00000400000000000000" pitchFamily="2" charset="0"/>
            </a:endParaRPr>
          </a:p>
          <a:p>
            <a:pPr lvl="0"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dirty="0" err="1">
                <a:solidFill>
                  <a:srgbClr val="00B050"/>
                </a:solidFill>
              </a:rPr>
              <a:t>Student_Details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hk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o;a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;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iuqodh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(Database)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ks¾udKh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lsÍu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475226" y="4319016"/>
            <a:ext cx="190500" cy="32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4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ks¾udKh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CREATE  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828800"/>
            <a:ext cx="8686800" cy="3886200"/>
          </a:xfr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>
              <a:buNone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CREATE   TABLE  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endParaRPr lang="en-US" sz="2800" dirty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				(</a:t>
            </a:r>
          </a:p>
          <a:p>
            <a:pPr marL="274320" lvl="1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				</a:t>
            </a:r>
            <a:r>
              <a:rPr lang="en-US" sz="2400" dirty="0">
                <a:solidFill>
                  <a:srgbClr val="FF0000"/>
                </a:solidFill>
              </a:rPr>
              <a:t>   </a:t>
            </a:r>
            <a:r>
              <a:rPr lang="en-US" sz="2100" b="1" dirty="0" err="1">
                <a:solidFill>
                  <a:srgbClr val="7030A0"/>
                </a:solidFill>
              </a:rPr>
              <a:t>column_name</a:t>
            </a:r>
            <a:r>
              <a:rPr lang="en-US" sz="2100" b="1" dirty="0">
                <a:solidFill>
                  <a:srgbClr val="7030A0"/>
                </a:solidFill>
              </a:rPr>
              <a:t> </a:t>
            </a:r>
            <a:r>
              <a:rPr lang="en-US" sz="2100" b="1" dirty="0" err="1">
                <a:solidFill>
                  <a:srgbClr val="00B050"/>
                </a:solidFill>
              </a:rPr>
              <a:t>DataType</a:t>
            </a:r>
            <a:r>
              <a:rPr lang="en-US" sz="2100" b="1" dirty="0">
                <a:solidFill>
                  <a:srgbClr val="FF0000"/>
                </a:solidFill>
              </a:rPr>
              <a:t>(</a:t>
            </a:r>
            <a:r>
              <a:rPr lang="en-US" sz="2100" b="1" dirty="0">
                <a:solidFill>
                  <a:srgbClr val="00B0F0"/>
                </a:solidFill>
              </a:rPr>
              <a:t>length</a:t>
            </a:r>
            <a:r>
              <a:rPr lang="en-US" sz="2100" b="1" dirty="0">
                <a:solidFill>
                  <a:srgbClr val="FF0000"/>
                </a:solidFill>
              </a:rPr>
              <a:t>),</a:t>
            </a:r>
          </a:p>
          <a:p>
            <a:pPr marL="274320" lvl="1" indent="0">
              <a:buClr>
                <a:srgbClr val="CCB400"/>
              </a:buClr>
              <a:buNone/>
            </a:pPr>
            <a:r>
              <a:rPr lang="en-US" sz="2800" dirty="0">
                <a:solidFill>
                  <a:srgbClr val="FF0000"/>
                </a:solidFill>
              </a:rPr>
              <a:t>				  </a:t>
            </a:r>
            <a:r>
              <a:rPr lang="en-US" sz="2100" b="1" dirty="0" err="1">
                <a:solidFill>
                  <a:srgbClr val="7030A0"/>
                </a:solidFill>
              </a:rPr>
              <a:t>column_name</a:t>
            </a:r>
            <a:r>
              <a:rPr lang="en-US" sz="2100" b="1" dirty="0">
                <a:solidFill>
                  <a:srgbClr val="7030A0"/>
                </a:solidFill>
              </a:rPr>
              <a:t> </a:t>
            </a:r>
            <a:r>
              <a:rPr lang="en-US" sz="2100" b="1" dirty="0" err="1">
                <a:solidFill>
                  <a:srgbClr val="00B050"/>
                </a:solidFill>
              </a:rPr>
              <a:t>DataType</a:t>
            </a:r>
            <a:r>
              <a:rPr lang="en-US" sz="2100" b="1" dirty="0">
                <a:solidFill>
                  <a:srgbClr val="FF0000"/>
                </a:solidFill>
              </a:rPr>
              <a:t>(</a:t>
            </a:r>
            <a:r>
              <a:rPr lang="en-US" sz="2100" b="1" dirty="0">
                <a:solidFill>
                  <a:srgbClr val="00B0F0"/>
                </a:solidFill>
              </a:rPr>
              <a:t>length</a:t>
            </a:r>
            <a:r>
              <a:rPr lang="en-US" sz="2100" b="1" dirty="0">
                <a:solidFill>
                  <a:srgbClr val="FF0000"/>
                </a:solidFill>
              </a:rPr>
              <a:t>) ,</a:t>
            </a:r>
          </a:p>
          <a:p>
            <a:pPr marL="274320" lvl="1" indent="0">
              <a:buClr>
                <a:srgbClr val="CCB400"/>
              </a:buClr>
              <a:buNone/>
            </a:pPr>
            <a:r>
              <a:rPr lang="en-US" sz="2800" dirty="0">
                <a:solidFill>
                  <a:srgbClr val="FF0000"/>
                </a:solidFill>
              </a:rPr>
              <a:t>				  </a:t>
            </a:r>
            <a:r>
              <a:rPr lang="en-US" sz="2100" b="1" dirty="0" err="1">
                <a:solidFill>
                  <a:srgbClr val="7030A0"/>
                </a:solidFill>
              </a:rPr>
              <a:t>column_name</a:t>
            </a:r>
            <a:r>
              <a:rPr lang="en-US" sz="2100" b="1" dirty="0">
                <a:solidFill>
                  <a:srgbClr val="7030A0"/>
                </a:solidFill>
              </a:rPr>
              <a:t> </a:t>
            </a:r>
            <a:r>
              <a:rPr lang="en-US" sz="2100" b="1" dirty="0" err="1">
                <a:solidFill>
                  <a:srgbClr val="00B050"/>
                </a:solidFill>
              </a:rPr>
              <a:t>DataType</a:t>
            </a:r>
            <a:r>
              <a:rPr lang="en-US" sz="2100" b="1" dirty="0">
                <a:solidFill>
                  <a:srgbClr val="FF0000"/>
                </a:solidFill>
              </a:rPr>
              <a:t>(</a:t>
            </a:r>
            <a:r>
              <a:rPr lang="en-US" sz="2100" b="1" dirty="0">
                <a:solidFill>
                  <a:srgbClr val="00B0F0"/>
                </a:solidFill>
              </a:rPr>
              <a:t>length</a:t>
            </a:r>
            <a:r>
              <a:rPr lang="en-US" sz="2100" b="1" dirty="0">
                <a:solidFill>
                  <a:srgbClr val="FF0000"/>
                </a:solidFill>
              </a:rPr>
              <a:t>) </a:t>
            </a:r>
          </a:p>
          <a:p>
            <a:pPr marL="274320" lvl="1" indent="0">
              <a:buClr>
                <a:srgbClr val="CCB400"/>
              </a:buClr>
              <a:buNone/>
            </a:pPr>
            <a:r>
              <a:rPr lang="en-US" sz="2100" b="1" dirty="0">
                <a:solidFill>
                  <a:srgbClr val="FF0000"/>
                </a:solidFill>
              </a:rPr>
              <a:t>				</a:t>
            </a:r>
            <a:r>
              <a:rPr lang="en-US" sz="2800" dirty="0">
                <a:solidFill>
                  <a:srgbClr val="FF0000"/>
                </a:solidFill>
              </a:rPr>
              <a:t>);</a:t>
            </a:r>
            <a:endParaRPr lang="en-US" sz="2800" b="1" u="sng" dirty="0">
              <a:latin typeface="FMAbhaya" panose="0000040000000000000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/>
              <a:t>14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ව්‍යුහගත විමසුම් බස (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Structured Query Language - SQL)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9372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ks¾udKh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CREATE   TABLE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/>
              <a:t>15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ව්‍යුහගත විමසුම් බස (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Structured Query Language - SQL)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82880" y="1600200"/>
            <a:ext cx="8763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#</a:t>
            </a:r>
          </a:p>
          <a:p>
            <a:pPr lvl="0"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dirty="0" err="1">
                <a:solidFill>
                  <a:srgbClr val="7030A0"/>
                </a:solidFill>
              </a:rPr>
              <a:t>STIndex</a:t>
            </a:r>
            <a:r>
              <a:rPr lang="en-US" sz="2000" b="1" dirty="0">
                <a:solidFill>
                  <a:srgbClr val="7030A0"/>
                </a:solidFill>
              </a:rPr>
              <a:t>, Name, Address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hk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Wm,laIK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iys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; </a:t>
            </a:r>
          </a:p>
          <a:p>
            <a:pPr lvl="0"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dirty="0">
                <a:solidFill>
                  <a:srgbClr val="00B050"/>
                </a:solidFill>
              </a:rPr>
              <a:t>Student 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j.=j ks¾udKh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lsÍu</a:t>
            </a:r>
            <a:endParaRPr lang="en-US" sz="2000" b="1" dirty="0">
              <a:solidFill>
                <a:prstClr val="black"/>
              </a:solidFill>
              <a:latin typeface="FMAbhaya" panose="000004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732" y="3124200"/>
            <a:ext cx="7315200" cy="31700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>
              <a:lnSpc>
                <a:spcPct val="150000"/>
              </a:lnSpc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b="1" dirty="0">
                <a:solidFill>
                  <a:srgbClr val="FF0000"/>
                </a:solidFill>
              </a:rPr>
              <a:t>CREATE  TABLE</a:t>
            </a:r>
            <a:r>
              <a:rPr lang="en-US" sz="2000" b="1" dirty="0">
                <a:solidFill>
                  <a:srgbClr val="FF0000"/>
                </a:solidFill>
              </a:rPr>
              <a:t>  </a:t>
            </a:r>
            <a:r>
              <a:rPr lang="en-US" sz="2000" b="1" dirty="0">
                <a:solidFill>
                  <a:srgbClr val="00B050"/>
                </a:solidFill>
              </a:rPr>
              <a:t>Student</a:t>
            </a:r>
          </a:p>
          <a:p>
            <a:pPr marL="274320" lvl="1">
              <a:lnSpc>
                <a:spcPct val="150000"/>
              </a:lnSpc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			    (</a:t>
            </a:r>
          </a:p>
          <a:p>
            <a:pPr marL="274320" lvl="1">
              <a:lnSpc>
                <a:spcPct val="150000"/>
              </a:lnSpc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7030A0"/>
                </a:solidFill>
              </a:rPr>
              <a:t>			      </a:t>
            </a:r>
            <a:r>
              <a:rPr lang="en-US" sz="2000" b="1" dirty="0" err="1">
                <a:solidFill>
                  <a:srgbClr val="7030A0"/>
                </a:solidFill>
              </a:rPr>
              <a:t>STIndex</a:t>
            </a:r>
            <a:r>
              <a:rPr lang="en-US" sz="2000" b="1" dirty="0">
                <a:solidFill>
                  <a:srgbClr val="FF0000"/>
                </a:solidFill>
              </a:rPr>
              <a:t>  </a:t>
            </a:r>
            <a:r>
              <a:rPr lang="en-US" sz="2000" b="1" dirty="0">
                <a:solidFill>
                  <a:srgbClr val="00B050"/>
                </a:solidFill>
              </a:rPr>
              <a:t>INT</a:t>
            </a:r>
            <a:r>
              <a:rPr lang="en-US" sz="2000" b="1" dirty="0">
                <a:solidFill>
                  <a:srgbClr val="FF0000"/>
                </a:solidFill>
              </a:rPr>
              <a:t>(</a:t>
            </a:r>
            <a:r>
              <a:rPr lang="en-US" sz="2000" b="1" dirty="0">
                <a:solidFill>
                  <a:srgbClr val="00B0F0"/>
                </a:solidFill>
              </a:rPr>
              <a:t>8</a:t>
            </a:r>
            <a:r>
              <a:rPr lang="en-US" sz="2000" b="1" dirty="0">
                <a:solidFill>
                  <a:srgbClr val="FF0000"/>
                </a:solidFill>
              </a:rPr>
              <a:t>),</a:t>
            </a:r>
          </a:p>
          <a:p>
            <a:pPr marL="274320" lvl="1">
              <a:lnSpc>
                <a:spcPct val="150000"/>
              </a:lnSpc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			      </a:t>
            </a:r>
            <a:r>
              <a:rPr lang="en-US" sz="2000" b="1" dirty="0">
                <a:solidFill>
                  <a:srgbClr val="7030A0"/>
                </a:solidFill>
              </a:rPr>
              <a:t>Name</a:t>
            </a:r>
            <a:r>
              <a:rPr lang="en-US" sz="2000" b="1" dirty="0">
                <a:solidFill>
                  <a:srgbClr val="FF0000"/>
                </a:solidFill>
              </a:rPr>
              <a:t>  </a:t>
            </a:r>
            <a:r>
              <a:rPr lang="en-US" sz="2000" b="1" dirty="0">
                <a:solidFill>
                  <a:srgbClr val="00B050"/>
                </a:solidFill>
              </a:rPr>
              <a:t>VARCHAR</a:t>
            </a:r>
            <a:r>
              <a:rPr lang="en-US" sz="2000" b="1" dirty="0">
                <a:solidFill>
                  <a:srgbClr val="FF0000"/>
                </a:solidFill>
              </a:rPr>
              <a:t>(</a:t>
            </a:r>
            <a:r>
              <a:rPr lang="en-US" sz="2000" b="1" dirty="0">
                <a:solidFill>
                  <a:srgbClr val="00B0F0"/>
                </a:solidFill>
              </a:rPr>
              <a:t>60</a:t>
            </a:r>
            <a:r>
              <a:rPr lang="en-US" sz="2000" b="1" dirty="0">
                <a:solidFill>
                  <a:srgbClr val="FF0000"/>
                </a:solidFill>
              </a:rPr>
              <a:t>) ,</a:t>
            </a:r>
          </a:p>
          <a:p>
            <a:pPr marL="274320" lvl="1">
              <a:lnSpc>
                <a:spcPct val="150000"/>
              </a:lnSpc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			      </a:t>
            </a:r>
            <a:r>
              <a:rPr lang="en-US" sz="2000" b="1" dirty="0">
                <a:solidFill>
                  <a:srgbClr val="7030A0"/>
                </a:solidFill>
              </a:rPr>
              <a:t>Address</a:t>
            </a:r>
            <a:r>
              <a:rPr lang="en-US" sz="2000" b="1" dirty="0">
                <a:solidFill>
                  <a:srgbClr val="FF0000"/>
                </a:solidFill>
              </a:rPr>
              <a:t>  </a:t>
            </a:r>
            <a:r>
              <a:rPr lang="en-US" sz="2000" b="1" dirty="0">
                <a:solidFill>
                  <a:srgbClr val="00B050"/>
                </a:solidFill>
              </a:rPr>
              <a:t>VARCHAR</a:t>
            </a:r>
            <a:r>
              <a:rPr lang="en-US" sz="2000" b="1" dirty="0">
                <a:solidFill>
                  <a:srgbClr val="FF0000"/>
                </a:solidFill>
              </a:rPr>
              <a:t>(</a:t>
            </a:r>
            <a:r>
              <a:rPr lang="en-US" sz="2000" b="1" dirty="0">
                <a:solidFill>
                  <a:srgbClr val="00B0F0"/>
                </a:solidFill>
              </a:rPr>
              <a:t>60</a:t>
            </a:r>
            <a:r>
              <a:rPr lang="en-US" sz="2000" b="1" dirty="0">
                <a:solidFill>
                  <a:srgbClr val="FF0000"/>
                </a:solidFill>
              </a:rPr>
              <a:t>) </a:t>
            </a:r>
          </a:p>
          <a:p>
            <a:pPr marL="274320" lvl="1">
              <a:lnSpc>
                <a:spcPct val="150000"/>
              </a:lnSpc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			    );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513326" y="2737104"/>
            <a:ext cx="190500" cy="32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6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ks¾udKh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CREATE   TABLE  /  PRIMARY 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16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90500" y="2590800"/>
            <a:ext cx="8763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buClr>
                <a:srgbClr val="D16349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j.=</a:t>
            </a:r>
            <a:r>
              <a:rPr lang="en-US" sz="26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jla</a:t>
            </a:r>
            <a:r>
              <a:rPr lang="en-US" sz="26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</a:t>
            </a:r>
            <a:r>
              <a:rPr lang="en-US" sz="26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i|yd</a:t>
            </a:r>
            <a:r>
              <a:rPr lang="en-US" sz="26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</a:t>
            </a:r>
            <a:r>
              <a:rPr lang="en-US" sz="26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m%d:ñl</a:t>
            </a:r>
            <a:r>
              <a:rPr lang="en-US" sz="26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h;=</a:t>
            </a:r>
            <a:r>
              <a:rPr lang="en-US" sz="26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rla</a:t>
            </a:r>
            <a:r>
              <a:rPr lang="en-US" sz="26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ks¾udKh l&lt; </a:t>
            </a:r>
            <a:r>
              <a:rPr lang="en-US" sz="26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yels</a:t>
            </a:r>
            <a:r>
              <a:rPr lang="en-US" sz="26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</a:t>
            </a:r>
            <a:r>
              <a:rPr lang="en-US" sz="26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wjia:d</a:t>
            </a:r>
            <a:r>
              <a:rPr lang="en-US" sz="26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</a:t>
            </a:r>
            <a:r>
              <a:rPr lang="en-US" sz="26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folla</a:t>
            </a:r>
            <a:r>
              <a:rPr lang="en-US" sz="26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</a:t>
            </a:r>
            <a:r>
              <a:rPr lang="en-US" sz="26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mj;S</a:t>
            </a:r>
            <a:r>
              <a:rPr lang="en-US" sz="2600" b="1" u="sng" dirty="0">
                <a:solidFill>
                  <a:srgbClr val="CCB400">
                    <a:lumMod val="50000"/>
                  </a:srgbClr>
                </a:solidFill>
                <a:latin typeface="FMArjunn"/>
              </a:rPr>
              <a:t>'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0208" y="1676400"/>
            <a:ext cx="8839200" cy="55399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m%d:ñl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h;=r ks¾udKh</a:t>
            </a:r>
            <a:endParaRPr lang="en-US" sz="3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FMAbhaya" panose="000004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" y="3657600"/>
            <a:ext cx="5346192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^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1&amp; j.=j ks¾udKh 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lrk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 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wjia:dfõ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 §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0500" y="4495800"/>
            <a:ext cx="7048500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^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2&amp; j.=j iïmQ¾Kfhka ks¾udKh 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lr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 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wjidkfha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 §</a:t>
            </a:r>
          </a:p>
        </p:txBody>
      </p:sp>
    </p:spTree>
    <p:extLst>
      <p:ext uri="{BB962C8B-B14F-4D97-AF65-F5344CB8AC3E}">
        <p14:creationId xmlns:p14="http://schemas.microsoft.com/office/powerpoint/2010/main" val="1603716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ks¾udKh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CREATE   TABLE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17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140208" y="1600200"/>
            <a:ext cx="8839200" cy="55399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m%d:ñl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h;=r ks¾udKh</a:t>
            </a:r>
            <a:endParaRPr lang="en-US" sz="3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FMAbhaya" panose="000004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0208" y="2219980"/>
            <a:ext cx="5346192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^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1&amp; j.=j ks¾udKh 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lrk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 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wjia:dfõ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 §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2743200"/>
            <a:ext cx="8763000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#</a:t>
            </a: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dirty="0" err="1">
                <a:solidFill>
                  <a:srgbClr val="7030A0"/>
                </a:solidFill>
              </a:rPr>
              <a:t>STIndex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FMAbhaya" panose="00000400000000000000" pitchFamily="2" charset="0"/>
              </a:rPr>
              <a:t>^</a:t>
            </a:r>
            <a:r>
              <a:rPr lang="en-US" sz="2400" b="1" dirty="0" err="1">
                <a:solidFill>
                  <a:srgbClr val="FF0000"/>
                </a:solidFill>
                <a:latin typeface="FMAbhaya" panose="00000400000000000000" pitchFamily="2" charset="0"/>
              </a:rPr>
              <a:t>m%d:ñl</a:t>
            </a:r>
            <a:r>
              <a:rPr lang="en-US" sz="2400" b="1" dirty="0">
                <a:solidFill>
                  <a:srgbClr val="FF0000"/>
                </a:solidFill>
                <a:latin typeface="FMAbhaya" panose="00000400000000000000" pitchFamily="2" charset="0"/>
              </a:rPr>
              <a:t> h;=r</a:t>
            </a:r>
            <a:r>
              <a:rPr lang="en-US" sz="2000" b="1" dirty="0">
                <a:solidFill>
                  <a:srgbClr val="7030A0"/>
                </a:solidFill>
                <a:latin typeface="FMAbhaya" panose="00000400000000000000" pitchFamily="2" charset="0"/>
              </a:rPr>
              <a:t>&amp;</a:t>
            </a:r>
            <a:r>
              <a:rPr lang="en-US" sz="2000" b="1" dirty="0">
                <a:solidFill>
                  <a:srgbClr val="7030A0"/>
                </a:solidFill>
              </a:rPr>
              <a:t>, Name, Address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hk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Wm,laIK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iys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; </a:t>
            </a: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dirty="0">
                <a:solidFill>
                  <a:srgbClr val="00B050"/>
                </a:solidFill>
              </a:rPr>
              <a:t>Student 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j.=j ks¾udKh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lsÍu</a:t>
            </a:r>
            <a:endParaRPr lang="en-US" sz="2000" b="1" dirty="0">
              <a:solidFill>
                <a:prstClr val="black"/>
              </a:solidFill>
              <a:latin typeface="FMAbhaya" panose="000004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4191000"/>
            <a:ext cx="7315200" cy="211134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1600" b="1" dirty="0">
                <a:solidFill>
                  <a:srgbClr val="FF0000"/>
                </a:solidFill>
              </a:rPr>
              <a:t>CREATE  TABLE  </a:t>
            </a:r>
            <a:r>
              <a:rPr lang="en-US" sz="1600" b="1" dirty="0">
                <a:solidFill>
                  <a:srgbClr val="00B050"/>
                </a:solidFill>
              </a:rPr>
              <a:t>Student</a:t>
            </a:r>
          </a:p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1600" b="1" dirty="0">
                <a:solidFill>
                  <a:srgbClr val="FF0000"/>
                </a:solidFill>
              </a:rPr>
              <a:t>			    (</a:t>
            </a:r>
          </a:p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1600" b="1" dirty="0">
                <a:solidFill>
                  <a:srgbClr val="7030A0"/>
                </a:solidFill>
              </a:rPr>
              <a:t>			      </a:t>
            </a:r>
            <a:r>
              <a:rPr lang="en-US" sz="1600" b="1" dirty="0" err="1">
                <a:solidFill>
                  <a:srgbClr val="7030A0"/>
                </a:solidFill>
              </a:rPr>
              <a:t>STIndex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00B050"/>
                </a:solidFill>
              </a:rPr>
              <a:t>INT</a:t>
            </a:r>
            <a:r>
              <a:rPr lang="en-US" sz="1600" b="1" dirty="0">
                <a:solidFill>
                  <a:srgbClr val="FF0000"/>
                </a:solidFill>
              </a:rPr>
              <a:t>(</a:t>
            </a:r>
            <a:r>
              <a:rPr lang="en-US" sz="1600" b="1" dirty="0">
                <a:solidFill>
                  <a:srgbClr val="00B0F0"/>
                </a:solidFill>
              </a:rPr>
              <a:t>8</a:t>
            </a:r>
            <a:r>
              <a:rPr lang="en-US" sz="1600" b="1" dirty="0">
                <a:solidFill>
                  <a:srgbClr val="FF0000"/>
                </a:solidFill>
              </a:rPr>
              <a:t>)  NOT  NULL,</a:t>
            </a:r>
          </a:p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1600" b="1" dirty="0">
                <a:solidFill>
                  <a:srgbClr val="FF0000"/>
                </a:solidFill>
              </a:rPr>
              <a:t>			      </a:t>
            </a:r>
            <a:r>
              <a:rPr lang="en-US" sz="1600" b="1" dirty="0">
                <a:solidFill>
                  <a:srgbClr val="7030A0"/>
                </a:solidFill>
              </a:rPr>
              <a:t>Name</a:t>
            </a:r>
            <a:r>
              <a:rPr lang="en-US" sz="1600" b="1" dirty="0">
                <a:solidFill>
                  <a:srgbClr val="FF0000"/>
                </a:solidFill>
              </a:rPr>
              <a:t>  </a:t>
            </a:r>
            <a:r>
              <a:rPr lang="en-US" sz="1600" b="1" dirty="0">
                <a:solidFill>
                  <a:srgbClr val="00B050"/>
                </a:solidFill>
              </a:rPr>
              <a:t>VARCHAR</a:t>
            </a:r>
            <a:r>
              <a:rPr lang="en-US" sz="1600" b="1" dirty="0">
                <a:solidFill>
                  <a:srgbClr val="FF0000"/>
                </a:solidFill>
              </a:rPr>
              <a:t>(</a:t>
            </a:r>
            <a:r>
              <a:rPr lang="en-US" sz="1600" b="1" dirty="0">
                <a:solidFill>
                  <a:srgbClr val="00B0F0"/>
                </a:solidFill>
              </a:rPr>
              <a:t>60</a:t>
            </a:r>
            <a:r>
              <a:rPr lang="en-US" sz="1600" b="1" dirty="0">
                <a:solidFill>
                  <a:srgbClr val="FF0000"/>
                </a:solidFill>
              </a:rPr>
              <a:t>) ,</a:t>
            </a:r>
          </a:p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1600" b="1" dirty="0">
                <a:solidFill>
                  <a:srgbClr val="FF0000"/>
                </a:solidFill>
              </a:rPr>
              <a:t>			      </a:t>
            </a:r>
            <a:r>
              <a:rPr lang="en-US" sz="1600" b="1" dirty="0">
                <a:solidFill>
                  <a:srgbClr val="7030A0"/>
                </a:solidFill>
              </a:rPr>
              <a:t>Address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00B050"/>
                </a:solidFill>
              </a:rPr>
              <a:t>VARCHAR</a:t>
            </a:r>
            <a:r>
              <a:rPr lang="en-US" sz="1600" b="1" dirty="0">
                <a:solidFill>
                  <a:srgbClr val="FF0000"/>
                </a:solidFill>
              </a:rPr>
              <a:t>(</a:t>
            </a:r>
            <a:r>
              <a:rPr lang="en-US" sz="1600" b="1" dirty="0">
                <a:solidFill>
                  <a:srgbClr val="00B0F0"/>
                </a:solidFill>
              </a:rPr>
              <a:t>60</a:t>
            </a:r>
            <a:r>
              <a:rPr lang="en-US" sz="1600" b="1" dirty="0">
                <a:solidFill>
                  <a:srgbClr val="FF0000"/>
                </a:solidFill>
              </a:rPr>
              <a:t>) , </a:t>
            </a:r>
          </a:p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1600" b="1" dirty="0">
                <a:solidFill>
                  <a:srgbClr val="FF0000"/>
                </a:solidFill>
              </a:rPr>
              <a:t>			      PRIMARY  KEY  (</a:t>
            </a:r>
            <a:r>
              <a:rPr lang="en-US" sz="1600" b="1" dirty="0" err="1">
                <a:solidFill>
                  <a:srgbClr val="7030A0"/>
                </a:solidFill>
              </a:rPr>
              <a:t>STIndex</a:t>
            </a:r>
            <a:r>
              <a:rPr lang="en-US" sz="1600" b="1" dirty="0">
                <a:solidFill>
                  <a:srgbClr val="FF0000"/>
                </a:solidFill>
              </a:rPr>
              <a:t>)</a:t>
            </a:r>
          </a:p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1600" b="1" dirty="0">
                <a:solidFill>
                  <a:srgbClr val="FF0000"/>
                </a:solidFill>
              </a:rPr>
              <a:t>			    );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464558" y="3910120"/>
            <a:ext cx="190500" cy="280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305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ks¾udKh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CREATE   TABLE  /  FOREIGN 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18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90500" y="2590800"/>
            <a:ext cx="8763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rgbClr val="D16349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j.=</a:t>
            </a:r>
            <a:r>
              <a:rPr lang="en-US" sz="26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jla</a:t>
            </a:r>
            <a:r>
              <a:rPr lang="en-US" sz="26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</a:t>
            </a:r>
            <a:r>
              <a:rPr lang="en-US" sz="26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i|yd</a:t>
            </a:r>
            <a:r>
              <a:rPr lang="en-US" sz="26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</a:t>
            </a:r>
            <a:r>
              <a:rPr lang="en-US" sz="26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wd.ka</a:t>
            </a:r>
            <a:r>
              <a:rPr lang="en-US" sz="26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;=l h;=</a:t>
            </a:r>
            <a:r>
              <a:rPr lang="en-US" sz="26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rla</a:t>
            </a:r>
            <a:r>
              <a:rPr lang="en-US" sz="26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ks¾udKh l&lt; </a:t>
            </a:r>
            <a:r>
              <a:rPr lang="en-US" sz="26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yels</a:t>
            </a:r>
            <a:r>
              <a:rPr lang="en-US" sz="26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</a:t>
            </a:r>
            <a:r>
              <a:rPr lang="en-US" sz="26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wjia:d</a:t>
            </a:r>
            <a:r>
              <a:rPr lang="en-US" sz="26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</a:t>
            </a:r>
            <a:r>
              <a:rPr lang="en-US" sz="26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folla</a:t>
            </a:r>
            <a:r>
              <a:rPr lang="en-US" sz="26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</a:t>
            </a:r>
            <a:r>
              <a:rPr lang="en-US" sz="26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mj;S</a:t>
            </a:r>
            <a:r>
              <a:rPr lang="en-US" sz="2600" b="1" u="sng" dirty="0">
                <a:solidFill>
                  <a:srgbClr val="CCB400">
                    <a:lumMod val="50000"/>
                  </a:srgbClr>
                </a:solidFill>
                <a:latin typeface="FMArjunn"/>
              </a:rPr>
              <a:t>'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0208" y="1676400"/>
            <a:ext cx="8839200" cy="55399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3000" b="1" u="sng" spc="50" dirty="0" err="1">
                <a:ln w="12700" cmpd="sng">
                  <a:solidFill>
                    <a:srgbClr val="D19049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D19049">
                    <a:tint val="1000"/>
                  </a:srgbClr>
                </a:solidFill>
                <a:effectLst>
                  <a:glow rad="53100">
                    <a:srgbClr val="D19049">
                      <a:satMod val="180000"/>
                      <a:alpha val="30000"/>
                    </a:srgbClr>
                  </a:glow>
                </a:effectLst>
                <a:latin typeface="FMAbhaya" panose="00000400000000000000" pitchFamily="2" charset="0"/>
              </a:rPr>
              <a:t>wd.ka</a:t>
            </a:r>
            <a:r>
              <a:rPr lang="en-US" sz="3000" b="1" u="sng" spc="50" dirty="0">
                <a:ln w="12700" cmpd="sng">
                  <a:solidFill>
                    <a:srgbClr val="D19049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D19049">
                    <a:tint val="1000"/>
                  </a:srgbClr>
                </a:solidFill>
                <a:effectLst>
                  <a:glow rad="53100">
                    <a:srgbClr val="D19049">
                      <a:satMod val="180000"/>
                      <a:alpha val="30000"/>
                    </a:srgbClr>
                  </a:glow>
                </a:effectLst>
                <a:latin typeface="FMAbhaya" panose="00000400000000000000" pitchFamily="2" charset="0"/>
              </a:rPr>
              <a:t>;=l h;=r ks¾udKh</a:t>
            </a:r>
            <a:endParaRPr lang="en-US" sz="3000" b="1" spc="50" dirty="0">
              <a:ln w="12700" cmpd="sng">
                <a:solidFill>
                  <a:srgbClr val="D19049">
                    <a:satMod val="120000"/>
                    <a:shade val="80000"/>
                  </a:srgbClr>
                </a:solidFill>
                <a:prstDash val="solid"/>
              </a:ln>
              <a:solidFill>
                <a:srgbClr val="D19049">
                  <a:tint val="1000"/>
                </a:srgbClr>
              </a:solidFill>
              <a:effectLst>
                <a:glow rad="53100">
                  <a:srgbClr val="D19049">
                    <a:satMod val="180000"/>
                    <a:alpha val="30000"/>
                  </a:srgbClr>
                </a:glow>
              </a:effectLst>
              <a:latin typeface="FMAbhaya" panose="000004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" y="3657600"/>
            <a:ext cx="5346192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^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1&amp; j.=j ks¾udKh 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lrk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 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wjia:dfõ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 §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0500" y="4495800"/>
            <a:ext cx="7048500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^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2&amp; j.=j iïmQ¾Kfhka ks¾udKh 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lr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 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wjidkfha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 §</a:t>
            </a:r>
          </a:p>
        </p:txBody>
      </p:sp>
    </p:spTree>
    <p:extLst>
      <p:ext uri="{BB962C8B-B14F-4D97-AF65-F5344CB8AC3E}">
        <p14:creationId xmlns:p14="http://schemas.microsoft.com/office/powerpoint/2010/main" val="3252500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ks¾udKh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CREATE   TABLE  /  FOREIGN 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19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140208" y="1600200"/>
            <a:ext cx="8839200" cy="55399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wd.ka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;=l h;=r ks¾udKh</a:t>
            </a:r>
            <a:endParaRPr lang="en-US" sz="3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FMAbhaya" panose="000004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0208" y="2219980"/>
            <a:ext cx="5346192" cy="461665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^1&amp; j.=j ks¾udKh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lrk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wjia:dfõ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 §</a:t>
            </a:r>
          </a:p>
        </p:txBody>
      </p:sp>
      <p:sp>
        <p:nvSpPr>
          <p:cNvPr id="8" name="Rectangle 7"/>
          <p:cNvSpPr/>
          <p:nvPr/>
        </p:nvSpPr>
        <p:spPr>
          <a:xfrm>
            <a:off x="178308" y="2692039"/>
            <a:ext cx="8763000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WodyrK</a:t>
            </a:r>
            <a:r>
              <a:rPr lang="en-US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#</a:t>
            </a: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b="1" dirty="0" err="1">
                <a:solidFill>
                  <a:srgbClr val="7030A0"/>
                </a:solidFill>
              </a:rPr>
              <a:t>SPIndex</a:t>
            </a:r>
            <a:r>
              <a:rPr lang="en-US" b="1" dirty="0">
                <a:solidFill>
                  <a:srgbClr val="7030A0"/>
                </a:solidFill>
              </a:rPr>
              <a:t>, </a:t>
            </a:r>
            <a:r>
              <a:rPr lang="en-US" b="1" dirty="0" err="1">
                <a:solidFill>
                  <a:srgbClr val="7030A0"/>
                </a:solidFill>
              </a:rPr>
              <a:t>Sport_Name</a:t>
            </a:r>
            <a:r>
              <a:rPr lang="en-US" b="1" dirty="0">
                <a:solidFill>
                  <a:srgbClr val="7030A0"/>
                </a:solidFill>
              </a:rPr>
              <a:t>, Teacher </a:t>
            </a:r>
            <a:r>
              <a:rPr lang="en-US" b="1" dirty="0" err="1">
                <a:solidFill>
                  <a:prstClr val="black"/>
                </a:solidFill>
                <a:latin typeface="FMAbhaya" panose="00000400000000000000" pitchFamily="2" charset="0"/>
              </a:rPr>
              <a:t>hk</a:t>
            </a:r>
            <a:r>
              <a:rPr lang="en-US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FMAbhaya" panose="00000400000000000000" pitchFamily="2" charset="0"/>
              </a:rPr>
              <a:t>Wm,laIK</a:t>
            </a:r>
            <a:r>
              <a:rPr lang="en-US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FMAbhaya" panose="00000400000000000000" pitchFamily="2" charset="0"/>
              </a:rPr>
              <a:t>iys</a:t>
            </a:r>
            <a:r>
              <a:rPr lang="en-US" b="1" dirty="0">
                <a:solidFill>
                  <a:prstClr val="black"/>
                </a:solidFill>
                <a:latin typeface="FMAbhaya" panose="00000400000000000000" pitchFamily="2" charset="0"/>
              </a:rPr>
              <a:t>; </a:t>
            </a: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b="1" dirty="0">
                <a:solidFill>
                  <a:srgbClr val="00B050"/>
                </a:solidFill>
              </a:rPr>
              <a:t>Student </a:t>
            </a:r>
            <a:r>
              <a:rPr lang="en-US" b="1" dirty="0">
                <a:solidFill>
                  <a:prstClr val="black"/>
                </a:solidFill>
                <a:latin typeface="FMAbhaya" panose="00000400000000000000" pitchFamily="2" charset="0"/>
              </a:rPr>
              <a:t>j.=</a:t>
            </a:r>
            <a:r>
              <a:rPr lang="en-US" b="1" dirty="0" err="1">
                <a:solidFill>
                  <a:prstClr val="black"/>
                </a:solidFill>
                <a:latin typeface="FMAbhaya" panose="00000400000000000000" pitchFamily="2" charset="0"/>
              </a:rPr>
              <a:t>fõ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STIndex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FMAbhaya" panose="00000400000000000000" pitchFamily="2" charset="0"/>
              </a:rPr>
              <a:t>wd.ka</a:t>
            </a:r>
            <a:r>
              <a:rPr lang="en-US" b="1" dirty="0">
                <a:solidFill>
                  <a:srgbClr val="FF0000"/>
                </a:solidFill>
                <a:latin typeface="FMAbhaya" panose="00000400000000000000" pitchFamily="2" charset="0"/>
              </a:rPr>
              <a:t>;=l h;=r</a:t>
            </a:r>
            <a:r>
              <a:rPr lang="en-US" b="1" dirty="0">
                <a:solidFill>
                  <a:srgbClr val="7030A0"/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latin typeface="FMAbhaya" panose="00000400000000000000" pitchFamily="2" charset="0"/>
              </a:rPr>
              <a:t>jk</a:t>
            </a:r>
            <a:r>
              <a:rPr lang="en-US" b="1" dirty="0"/>
              <a:t>  </a:t>
            </a:r>
            <a:r>
              <a:rPr lang="en-US" b="1" dirty="0">
                <a:solidFill>
                  <a:srgbClr val="00B050"/>
                </a:solidFill>
              </a:rPr>
              <a:t>Sport </a:t>
            </a:r>
            <a:r>
              <a:rPr lang="en-US" b="1" dirty="0">
                <a:solidFill>
                  <a:prstClr val="black"/>
                </a:solidFill>
                <a:latin typeface="FMAbhaya" panose="00000400000000000000" pitchFamily="2" charset="0"/>
              </a:rPr>
              <a:t>j.=j ks¾udKh </a:t>
            </a:r>
            <a:r>
              <a:rPr lang="en-US" b="1" dirty="0" err="1">
                <a:solidFill>
                  <a:prstClr val="black"/>
                </a:solidFill>
                <a:latin typeface="FMAbhaya" panose="00000400000000000000" pitchFamily="2" charset="0"/>
              </a:rPr>
              <a:t>lsÍu</a:t>
            </a:r>
            <a:endParaRPr lang="en-US" b="1" dirty="0">
              <a:solidFill>
                <a:prstClr val="black"/>
              </a:solidFill>
              <a:latin typeface="FMAbhaya" panose="000004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4060853"/>
            <a:ext cx="8305800" cy="21175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1400" b="1" dirty="0">
                <a:solidFill>
                  <a:srgbClr val="FF0000"/>
                </a:solidFill>
              </a:rPr>
              <a:t>CREATE  TABLE  </a:t>
            </a:r>
            <a:r>
              <a:rPr lang="en-US" sz="1400" b="1" dirty="0">
                <a:solidFill>
                  <a:srgbClr val="00B050"/>
                </a:solidFill>
              </a:rPr>
              <a:t>Sport </a:t>
            </a:r>
            <a:r>
              <a:rPr lang="en-US" sz="1400" b="1" dirty="0">
                <a:solidFill>
                  <a:srgbClr val="FF0000"/>
                </a:solidFill>
              </a:rPr>
              <a:t>(</a:t>
            </a:r>
          </a:p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1400" b="1" dirty="0">
                <a:solidFill>
                  <a:srgbClr val="7030A0"/>
                </a:solidFill>
              </a:rPr>
              <a:t>		               </a:t>
            </a:r>
            <a:r>
              <a:rPr lang="en-US" sz="1400" b="1" dirty="0" err="1">
                <a:solidFill>
                  <a:srgbClr val="7030A0"/>
                </a:solidFill>
              </a:rPr>
              <a:t>SPIndex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00B050"/>
                </a:solidFill>
              </a:rPr>
              <a:t>INT</a:t>
            </a:r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n-US" sz="1400" b="1" dirty="0">
                <a:solidFill>
                  <a:srgbClr val="00B0F0"/>
                </a:solidFill>
              </a:rPr>
              <a:t>8</a:t>
            </a:r>
            <a:r>
              <a:rPr lang="en-US" sz="1400" b="1" dirty="0">
                <a:solidFill>
                  <a:srgbClr val="FF0000"/>
                </a:solidFill>
              </a:rPr>
              <a:t>)  NOT  NULL,</a:t>
            </a:r>
          </a:p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1400" b="1" dirty="0">
                <a:solidFill>
                  <a:srgbClr val="FF0000"/>
                </a:solidFill>
              </a:rPr>
              <a:t>		               </a:t>
            </a:r>
            <a:r>
              <a:rPr lang="en-US" sz="1400" b="1" dirty="0" err="1">
                <a:solidFill>
                  <a:srgbClr val="7030A0"/>
                </a:solidFill>
              </a:rPr>
              <a:t>Sport_Name</a:t>
            </a:r>
            <a:r>
              <a:rPr lang="en-US" sz="1400" b="1" dirty="0">
                <a:solidFill>
                  <a:srgbClr val="FF0000"/>
                </a:solidFill>
              </a:rPr>
              <a:t>  </a:t>
            </a:r>
            <a:r>
              <a:rPr lang="en-US" sz="1400" b="1" dirty="0">
                <a:solidFill>
                  <a:srgbClr val="00B050"/>
                </a:solidFill>
              </a:rPr>
              <a:t>VARCHAR</a:t>
            </a:r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n-US" sz="1400" b="1" dirty="0">
                <a:solidFill>
                  <a:srgbClr val="00B0F0"/>
                </a:solidFill>
              </a:rPr>
              <a:t>20</a:t>
            </a:r>
            <a:r>
              <a:rPr lang="en-US" sz="1400" b="1" dirty="0">
                <a:solidFill>
                  <a:srgbClr val="FF0000"/>
                </a:solidFill>
              </a:rPr>
              <a:t>) NOT NULL,</a:t>
            </a:r>
          </a:p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1400" b="1" dirty="0">
                <a:solidFill>
                  <a:srgbClr val="FF0000"/>
                </a:solidFill>
              </a:rPr>
              <a:t>		               </a:t>
            </a:r>
            <a:r>
              <a:rPr lang="en-US" sz="1400" b="1" dirty="0">
                <a:solidFill>
                  <a:srgbClr val="7030A0"/>
                </a:solidFill>
              </a:rPr>
              <a:t>Teacher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00B050"/>
                </a:solidFill>
              </a:rPr>
              <a:t>VARCHAR</a:t>
            </a:r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n-US" sz="1400" b="1" dirty="0">
                <a:solidFill>
                  <a:srgbClr val="00B0F0"/>
                </a:solidFill>
              </a:rPr>
              <a:t>60</a:t>
            </a:r>
            <a:r>
              <a:rPr lang="en-US" sz="1400" b="1" dirty="0">
                <a:solidFill>
                  <a:srgbClr val="FF0000"/>
                </a:solidFill>
              </a:rPr>
              <a:t>) NOT NULL, </a:t>
            </a:r>
          </a:p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1400" b="1" dirty="0">
                <a:solidFill>
                  <a:srgbClr val="FF0000"/>
                </a:solidFill>
              </a:rPr>
              <a:t>		               </a:t>
            </a:r>
            <a:r>
              <a:rPr lang="en-US" sz="14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STIndex</a:t>
            </a:r>
            <a:r>
              <a:rPr lang="en-US" sz="1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400" b="1" dirty="0">
                <a:solidFill>
                  <a:srgbClr val="00B050"/>
                </a:solidFill>
              </a:rPr>
              <a:t>INT</a:t>
            </a:r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n-US" sz="1400" b="1" dirty="0">
                <a:solidFill>
                  <a:srgbClr val="00B0F0"/>
                </a:solidFill>
              </a:rPr>
              <a:t>8</a:t>
            </a:r>
            <a:r>
              <a:rPr lang="en-US" sz="1400" b="1" dirty="0">
                <a:solidFill>
                  <a:srgbClr val="FF0000"/>
                </a:solidFill>
              </a:rPr>
              <a:t>)  NOT  NULL,</a:t>
            </a:r>
          </a:p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1400" b="1" dirty="0">
                <a:solidFill>
                  <a:srgbClr val="FF0000"/>
                </a:solidFill>
              </a:rPr>
              <a:t>		               PRIMARY  KEY  (</a:t>
            </a:r>
            <a:r>
              <a:rPr lang="en-US" sz="1400" b="1" dirty="0" err="1">
                <a:solidFill>
                  <a:srgbClr val="7030A0"/>
                </a:solidFill>
              </a:rPr>
              <a:t>SPIndex</a:t>
            </a:r>
            <a:r>
              <a:rPr lang="en-US" sz="1400" b="1" dirty="0">
                <a:solidFill>
                  <a:srgbClr val="FF0000"/>
                </a:solidFill>
              </a:rPr>
              <a:t>),</a:t>
            </a:r>
          </a:p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1400" b="1" dirty="0">
                <a:solidFill>
                  <a:srgbClr val="FF0000"/>
                </a:solidFill>
              </a:rPr>
              <a:t>		               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FOREIGN KEY </a:t>
            </a:r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n-US" sz="14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STIndex</a:t>
            </a:r>
            <a:r>
              <a:rPr lang="en-US" sz="1400" b="1" dirty="0">
                <a:solidFill>
                  <a:srgbClr val="FF0000"/>
                </a:solidFill>
              </a:rPr>
              <a:t>) 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REFERENCES  </a:t>
            </a:r>
            <a:r>
              <a:rPr lang="en-US" sz="1400" b="1" dirty="0">
                <a:solidFill>
                  <a:srgbClr val="00B050"/>
                </a:solidFill>
              </a:rPr>
              <a:t>Student</a:t>
            </a:r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n-US" sz="14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STIndex</a:t>
            </a:r>
            <a:r>
              <a:rPr lang="en-US" sz="1400" b="1" dirty="0">
                <a:solidFill>
                  <a:srgbClr val="FF0000"/>
                </a:solidFill>
              </a:rPr>
              <a:t>) 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1400" b="1" dirty="0">
                <a:solidFill>
                  <a:srgbClr val="FF0000"/>
                </a:solidFill>
              </a:rPr>
              <a:t>		             );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464558" y="3657600"/>
            <a:ext cx="190500" cy="280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13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" y="609600"/>
            <a:ext cx="8839200" cy="1371600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FMAbhaya" panose="00000400000000000000" pitchFamily="2" charset="0"/>
              </a:rPr>
              <a:t>jHqy</a:t>
            </a:r>
            <a:r>
              <a:rPr lang="en-US" b="1" dirty="0">
                <a:latin typeface="FMAbhaya" panose="00000400000000000000" pitchFamily="2" charset="0"/>
              </a:rPr>
              <a:t>.; </a:t>
            </a:r>
            <a:r>
              <a:rPr lang="en-US" b="1" dirty="0" err="1">
                <a:latin typeface="FMAbhaya" panose="00000400000000000000" pitchFamily="2" charset="0"/>
              </a:rPr>
              <a:t>úuiqï</a:t>
            </a:r>
            <a:r>
              <a:rPr lang="en-US" b="1" dirty="0">
                <a:latin typeface="FMAbhaya" panose="00000400000000000000" pitchFamily="2" charset="0"/>
              </a:rPr>
              <a:t> </a:t>
            </a:r>
            <a:r>
              <a:rPr lang="en-US" b="1" dirty="0" err="1">
                <a:latin typeface="FMAbhaya" panose="00000400000000000000" pitchFamily="2" charset="0"/>
              </a:rPr>
              <a:t>NdIdj</a:t>
            </a:r>
            <a:br>
              <a:rPr lang="en-US" b="1" dirty="0">
                <a:latin typeface="FMAbhaya" panose="00000400000000000000" pitchFamily="2" charset="0"/>
              </a:rPr>
            </a:br>
            <a:r>
              <a:rPr lang="en-US" b="1" dirty="0">
                <a:solidFill>
                  <a:srgbClr val="00B050"/>
                </a:solidFill>
              </a:rPr>
              <a:t>S</a:t>
            </a:r>
            <a:r>
              <a:rPr lang="en-US" b="1" dirty="0"/>
              <a:t>tructured </a:t>
            </a:r>
            <a:r>
              <a:rPr lang="en-US" b="1" dirty="0">
                <a:solidFill>
                  <a:srgbClr val="00B050"/>
                </a:solidFill>
              </a:rPr>
              <a:t>Q</a:t>
            </a:r>
            <a:r>
              <a:rPr lang="en-US" b="1" dirty="0"/>
              <a:t>uery </a:t>
            </a:r>
            <a:r>
              <a:rPr lang="en-US" b="1" dirty="0">
                <a:solidFill>
                  <a:srgbClr val="00B050"/>
                </a:solidFill>
              </a:rPr>
              <a:t>L</a:t>
            </a:r>
            <a:r>
              <a:rPr lang="en-US" b="1" dirty="0"/>
              <a:t>anguage</a:t>
            </a:r>
          </a:p>
        </p:txBody>
      </p:sp>
      <p:pic>
        <p:nvPicPr>
          <p:cNvPr id="1026" name="Picture 2" descr="E:\AL ICT\Notes\DBMS\SQL\718660-637368830574206022-16x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57499"/>
            <a:ext cx="5867400" cy="330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/>
              <a:t>2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ව්‍යුහගත විමසුම් බස (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Structured Query Language - SQL)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7513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49" y="1600200"/>
            <a:ext cx="8839200" cy="4648200"/>
          </a:xfrm>
          <a:solidFill>
            <a:schemeClr val="tx1"/>
          </a:solidFill>
        </p:spPr>
        <p:txBody>
          <a:bodyPr anchor="t">
            <a:norm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ALTER</a:t>
            </a:r>
            <a:endParaRPr lang="en-US" sz="8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20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7694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>
                <a:solidFill>
                  <a:srgbClr val="FFFF00"/>
                </a:solidFill>
              </a:rPr>
              <a:t>DDL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j,g</a:t>
            </a:r>
            <a:r>
              <a:rPr lang="en-US" sz="4400" b="1" u="sng" dirty="0">
                <a:solidFill>
                  <a:srgbClr val="FFFF00"/>
                </a:solidFill>
                <a:latin typeface="FMAbhaya" panose="00000400000000000000" pitchFamily="2" charset="0"/>
              </a:rPr>
              <a:t>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wod</a:t>
            </a:r>
            <a:r>
              <a:rPr lang="en-US" sz="4400" b="1" u="sng" dirty="0">
                <a:solidFill>
                  <a:srgbClr val="FFFF00"/>
                </a:solidFill>
                <a:latin typeface="FMAbhaya" panose="00000400000000000000" pitchFamily="2" charset="0"/>
              </a:rPr>
              <a:t>&lt; </a:t>
            </a:r>
            <a:r>
              <a:rPr lang="en-US" sz="4400" b="1" u="sng" dirty="0">
                <a:solidFill>
                  <a:srgbClr val="FFFF00"/>
                </a:solidFill>
              </a:rPr>
              <a:t>SQL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úOdk</a:t>
            </a:r>
            <a:endParaRPr lang="en-US" sz="4400" b="1" u="sng" dirty="0">
              <a:solidFill>
                <a:srgbClr val="FFFF00"/>
              </a:solidFill>
              <a:latin typeface="FMAbhaya" panose="000004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3810000"/>
            <a:ext cx="8839200" cy="1219200"/>
          </a:xfrm>
          <a:prstGeom prst="rect">
            <a:avLst/>
          </a:prstGeom>
          <a:solidFill>
            <a:schemeClr val="tx1"/>
          </a:solidFill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</a:t>
            </a:r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Wm,laIK</a:t>
            </a:r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srgbClr val="FF0000"/>
                </a:solidFill>
                <a:latin typeface="FMAbhaya" panose="00000400000000000000" pitchFamily="2" charset="0"/>
              </a:rPr>
              <a:t>fjkia</a:t>
            </a:r>
            <a:r>
              <a:rPr lang="en-US" sz="4000" u="sng" dirty="0">
                <a:solidFill>
                  <a:srgbClr val="FF0000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srgbClr val="FF0000"/>
                </a:solidFill>
                <a:latin typeface="FMAbhaya" panose="00000400000000000000" pitchFamily="2" charset="0"/>
              </a:rPr>
              <a:t>lsÍu</a:t>
            </a:r>
            <a:r>
              <a:rPr lang="en-US" sz="4000" u="sng" dirty="0">
                <a:solidFill>
                  <a:srgbClr val="FF0000"/>
                </a:solidFill>
                <a:latin typeface="FMAbhaya" panose="00000400000000000000" pitchFamily="2" charset="0"/>
              </a:rPr>
              <a:t> </a:t>
            </a:r>
          </a:p>
          <a:p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i|yd</a:t>
            </a:r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fhdod</a:t>
            </a:r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 .</a:t>
            </a:r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kS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9047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Wm,laIK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fjkia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lsÍu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ALTER   TABLE /  ADD  PRIMARY  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21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140208" y="1600200"/>
            <a:ext cx="8839200" cy="55399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m%d:ñl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h;=r ks¾udKh</a:t>
            </a:r>
            <a:endParaRPr lang="en-US" sz="3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FMAbhaya" panose="000004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" y="2971800"/>
            <a:ext cx="8763000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#</a:t>
            </a: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ks¾udKh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FMAbhaya" panose="00000400000000000000" pitchFamily="2" charset="0"/>
              </a:rPr>
              <a:t>lrk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FMAbhaya" panose="00000400000000000000" pitchFamily="2" charset="0"/>
              </a:rPr>
              <a:t> ,o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Student 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j.=j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i|yd</a:t>
            </a:r>
            <a:endParaRPr lang="en-US" sz="2000" b="1" dirty="0">
              <a:solidFill>
                <a:prstClr val="black"/>
              </a:solidFill>
              <a:latin typeface="FMAbhaya" panose="00000400000000000000" pitchFamily="2" charset="0"/>
            </a:endParaRP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dirty="0" err="1">
                <a:solidFill>
                  <a:srgbClr val="7030A0"/>
                </a:solidFill>
              </a:rPr>
              <a:t>STIndex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FMAbhaya" panose="00000400000000000000" pitchFamily="2" charset="0"/>
              </a:rPr>
              <a:t>m%d:ñl</a:t>
            </a:r>
            <a:r>
              <a:rPr lang="en-US" sz="2400" b="1" dirty="0">
                <a:solidFill>
                  <a:srgbClr val="FF0000"/>
                </a:solidFill>
                <a:latin typeface="FMAbhaya" panose="00000400000000000000" pitchFamily="2" charset="0"/>
              </a:rPr>
              <a:t> h;=r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f,i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ilia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lsÍu</a:t>
            </a:r>
            <a:endParaRPr lang="en-US" sz="2000" b="1" dirty="0">
              <a:solidFill>
                <a:prstClr val="black"/>
              </a:solidFill>
              <a:latin typeface="FMAbhaya" panose="000004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1114" y="5029200"/>
            <a:ext cx="82296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ALTER  TABLE  </a:t>
            </a:r>
            <a:r>
              <a:rPr lang="en-US" sz="2000" b="1" dirty="0">
                <a:solidFill>
                  <a:srgbClr val="00B050"/>
                </a:solidFill>
              </a:rPr>
              <a:t>Student </a:t>
            </a:r>
            <a:r>
              <a:rPr lang="en-US" sz="2000" b="1" dirty="0">
                <a:solidFill>
                  <a:srgbClr val="FF0000"/>
                </a:solidFill>
              </a:rPr>
              <a:t>ADD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>
                <a:solidFill>
                  <a:srgbClr val="FF0000"/>
                </a:solidFill>
              </a:rPr>
              <a:t>PRIMARY  KEY  (</a:t>
            </a:r>
            <a:r>
              <a:rPr lang="en-US" sz="2000" b="1" dirty="0" err="1">
                <a:solidFill>
                  <a:srgbClr val="7030A0"/>
                </a:solidFill>
              </a:rPr>
              <a:t>STIndex</a:t>
            </a:r>
            <a:r>
              <a:rPr lang="en-US" sz="2000" b="1" dirty="0">
                <a:solidFill>
                  <a:srgbClr val="FF0000"/>
                </a:solidFill>
              </a:rPr>
              <a:t>) ;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490466" y="4495800"/>
            <a:ext cx="190500" cy="280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2219980"/>
            <a:ext cx="7048500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^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2&amp; j.=j iïmQ¾Kfhka ks¾udKh 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lr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 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wjidkfha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 §</a:t>
            </a:r>
          </a:p>
        </p:txBody>
      </p:sp>
    </p:spTree>
    <p:extLst>
      <p:ext uri="{BB962C8B-B14F-4D97-AF65-F5344CB8AC3E}">
        <p14:creationId xmlns:p14="http://schemas.microsoft.com/office/powerpoint/2010/main" val="546937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Wm,laIK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fjkia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lsÍu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ALTER   TABLE /  ADD  FOREIGN  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22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140208" y="1600200"/>
            <a:ext cx="8839200" cy="55399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wd.ka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;=l h;=r ks¾udKh</a:t>
            </a:r>
            <a:endParaRPr lang="en-US" sz="3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FMAbhaya" panose="000004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" y="2971800"/>
            <a:ext cx="8763000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#</a:t>
            </a: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ks¾udKh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FMAbhaya" panose="00000400000000000000" pitchFamily="2" charset="0"/>
              </a:rPr>
              <a:t>lrk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FMAbhaya" panose="00000400000000000000" pitchFamily="2" charset="0"/>
              </a:rPr>
              <a:t> ,o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Sport 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j.=j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i|yd</a:t>
            </a:r>
            <a:endParaRPr lang="en-US" sz="2000" b="1" dirty="0">
              <a:solidFill>
                <a:prstClr val="black"/>
              </a:solidFill>
              <a:latin typeface="FMAbhaya" panose="00000400000000000000" pitchFamily="2" charset="0"/>
            </a:endParaRP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dirty="0" err="1">
                <a:solidFill>
                  <a:srgbClr val="7030A0"/>
                </a:solidFill>
              </a:rPr>
              <a:t>STIndex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FMAbhaya" panose="00000400000000000000" pitchFamily="2" charset="0"/>
              </a:rPr>
              <a:t>wd.ka</a:t>
            </a:r>
            <a:r>
              <a:rPr lang="en-US" sz="2400" b="1" dirty="0">
                <a:solidFill>
                  <a:srgbClr val="FF0000"/>
                </a:solidFill>
                <a:latin typeface="FMAbhaya" panose="00000400000000000000" pitchFamily="2" charset="0"/>
              </a:rPr>
              <a:t>;=l h;=r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f,i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ilia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lsÍu</a:t>
            </a:r>
            <a:endParaRPr lang="en-US" sz="2000" b="1" dirty="0">
              <a:solidFill>
                <a:prstClr val="black"/>
              </a:solidFill>
              <a:latin typeface="FMAbhaya" panose="000004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5029200"/>
            <a:ext cx="8686800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1400" b="1" dirty="0">
                <a:solidFill>
                  <a:srgbClr val="FF0000"/>
                </a:solidFill>
              </a:rPr>
              <a:t>ALTER  TABLE  </a:t>
            </a:r>
            <a:r>
              <a:rPr lang="en-US" sz="1400" b="1" dirty="0">
                <a:solidFill>
                  <a:srgbClr val="00B050"/>
                </a:solidFill>
              </a:rPr>
              <a:t>Sport  </a:t>
            </a:r>
            <a:r>
              <a:rPr lang="en-US" sz="1400" b="1" dirty="0">
                <a:solidFill>
                  <a:srgbClr val="FF0000"/>
                </a:solidFill>
              </a:rPr>
              <a:t>ADD</a:t>
            </a:r>
            <a:r>
              <a:rPr lang="en-US" sz="1400" b="1" dirty="0">
                <a:solidFill>
                  <a:srgbClr val="00B050"/>
                </a:solidFill>
              </a:rPr>
              <a:t>  </a:t>
            </a:r>
            <a:r>
              <a:rPr lang="en-US" sz="1400" b="1" dirty="0">
                <a:solidFill>
                  <a:srgbClr val="FF0000"/>
                </a:solidFill>
              </a:rPr>
              <a:t>FOREIGN  KEY  (</a:t>
            </a:r>
            <a:r>
              <a:rPr lang="en-US" sz="1400" b="1" dirty="0" err="1">
                <a:solidFill>
                  <a:srgbClr val="7030A0"/>
                </a:solidFill>
              </a:rPr>
              <a:t>STIndex</a:t>
            </a:r>
            <a:r>
              <a:rPr lang="en-US" sz="1400" b="1" dirty="0">
                <a:solidFill>
                  <a:srgbClr val="FF0000"/>
                </a:solidFill>
              </a:rPr>
              <a:t>) REFERENCES </a:t>
            </a:r>
            <a:r>
              <a:rPr lang="en-US" sz="1400" b="1" dirty="0">
                <a:solidFill>
                  <a:srgbClr val="00B050"/>
                </a:solidFill>
              </a:rPr>
              <a:t>Student</a:t>
            </a:r>
            <a:r>
              <a:rPr lang="en-US" sz="1400" b="1" dirty="0">
                <a:solidFill>
                  <a:srgbClr val="FF0000"/>
                </a:solidFill>
              </a:rPr>
              <a:t> (</a:t>
            </a:r>
            <a:r>
              <a:rPr lang="en-US" sz="1400" b="1" dirty="0" err="1">
                <a:solidFill>
                  <a:srgbClr val="7030A0"/>
                </a:solidFill>
              </a:rPr>
              <a:t>STIndex</a:t>
            </a:r>
            <a:r>
              <a:rPr lang="en-US" sz="1400" b="1" dirty="0">
                <a:solidFill>
                  <a:srgbClr val="FF0000"/>
                </a:solidFill>
              </a:rPr>
              <a:t>);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490466" y="4495800"/>
            <a:ext cx="190500" cy="280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2219980"/>
            <a:ext cx="7048500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^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2&amp; j.=j iïmQ¾Kfhka ks¾udKh 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lr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 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wjidkfha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 §</a:t>
            </a:r>
          </a:p>
        </p:txBody>
      </p:sp>
    </p:spTree>
    <p:extLst>
      <p:ext uri="{BB962C8B-B14F-4D97-AF65-F5344CB8AC3E}">
        <p14:creationId xmlns:p14="http://schemas.microsoft.com/office/powerpoint/2010/main" val="57603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Wm,laIK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fjkia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lsÍu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ALTER   TABLE  /  ADD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23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686800" cy="1066800"/>
          </a:xfr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ALTER   TABLE  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</a:p>
          <a:p>
            <a:pPr marL="274320" lvl="1" indent="0">
              <a:buNone/>
            </a:pPr>
            <a:r>
              <a:rPr lang="en-US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ADD </a:t>
            </a:r>
            <a:r>
              <a:rPr lang="en-US" sz="2400" b="1" dirty="0" err="1">
                <a:solidFill>
                  <a:srgbClr val="7030A0"/>
                </a:solidFill>
              </a:rPr>
              <a:t>new_column_name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DataType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00B0F0"/>
                </a:solidFill>
              </a:rPr>
              <a:t>length</a:t>
            </a:r>
            <a:r>
              <a:rPr lang="en-US" sz="2400" b="1" dirty="0">
                <a:solidFill>
                  <a:srgbClr val="FF0000"/>
                </a:solidFill>
              </a:rPr>
              <a:t>);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1836" y="3505200"/>
            <a:ext cx="8763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#</a:t>
            </a: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ks¾udKh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FMAbhaya" panose="00000400000000000000" pitchFamily="2" charset="0"/>
              </a:rPr>
              <a:t>lrk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FMAbhaya" panose="00000400000000000000" pitchFamily="2" charset="0"/>
              </a:rPr>
              <a:t> ,o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Student 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j.=j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i|yd</a:t>
            </a:r>
            <a:endParaRPr lang="en-US" sz="2000" b="1" dirty="0">
              <a:solidFill>
                <a:prstClr val="black"/>
              </a:solidFill>
              <a:latin typeface="FMAbhaya" panose="00000400000000000000" pitchFamily="2" charset="0"/>
            </a:endParaRP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dirty="0" err="1">
                <a:solidFill>
                  <a:srgbClr val="7030A0"/>
                </a:solidFill>
              </a:rPr>
              <a:t>Phone_No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f,i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FMAbhaya" panose="00000400000000000000" pitchFamily="2" charset="0"/>
              </a:rPr>
              <a:t>kj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FMAbhaya" panose="00000400000000000000" pitchFamily="2" charset="0"/>
              </a:rPr>
              <a:t>Wm,laIKhla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tla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lsÍu</a:t>
            </a:r>
            <a:endParaRPr lang="en-US" sz="2000" b="1" dirty="0">
              <a:solidFill>
                <a:prstClr val="black"/>
              </a:solidFill>
              <a:latin typeface="FMAbhaya" panose="00000400000000000000" pitchFamily="2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4455414" y="4776680"/>
            <a:ext cx="190500" cy="280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1114" y="5334000"/>
            <a:ext cx="82296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ALTER  TABLE  </a:t>
            </a:r>
            <a:r>
              <a:rPr lang="en-US" sz="2000" b="1" dirty="0">
                <a:solidFill>
                  <a:srgbClr val="00B050"/>
                </a:solidFill>
              </a:rPr>
              <a:t>Student </a:t>
            </a:r>
            <a:r>
              <a:rPr lang="en-US" sz="2000" b="1" dirty="0">
                <a:solidFill>
                  <a:srgbClr val="FF0000"/>
                </a:solidFill>
              </a:rPr>
              <a:t>ADD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Phone_No</a:t>
            </a:r>
            <a:r>
              <a:rPr lang="en-US" sz="2000" b="1" dirty="0">
                <a:solidFill>
                  <a:srgbClr val="7030A0"/>
                </a:solidFill>
              </a:rPr>
              <a:t>  </a:t>
            </a:r>
            <a:r>
              <a:rPr lang="en-US" sz="2000" b="1" dirty="0">
                <a:solidFill>
                  <a:srgbClr val="FF0000"/>
                </a:solidFill>
              </a:rPr>
              <a:t>INT(</a:t>
            </a:r>
            <a:r>
              <a:rPr lang="en-US" sz="2000" b="1" dirty="0">
                <a:solidFill>
                  <a:srgbClr val="00B0F0"/>
                </a:solidFill>
              </a:rPr>
              <a:t>10</a:t>
            </a:r>
            <a:r>
              <a:rPr lang="en-US" sz="2000" b="1" dirty="0">
                <a:solidFill>
                  <a:srgbClr val="FF0000"/>
                </a:solidFill>
              </a:rPr>
              <a:t>) ;</a:t>
            </a:r>
          </a:p>
        </p:txBody>
      </p:sp>
    </p:spTree>
    <p:extLst>
      <p:ext uri="{BB962C8B-B14F-4D97-AF65-F5344CB8AC3E}">
        <p14:creationId xmlns:p14="http://schemas.microsoft.com/office/powerpoint/2010/main" val="1362982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49" y="1600200"/>
            <a:ext cx="8839200" cy="4648200"/>
          </a:xfrm>
          <a:solidFill>
            <a:schemeClr val="tx1"/>
          </a:solidFill>
        </p:spPr>
        <p:txBody>
          <a:bodyPr anchor="t">
            <a:norm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USE</a:t>
            </a:r>
            <a:endParaRPr lang="en-US" sz="8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24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7694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>
                <a:solidFill>
                  <a:srgbClr val="FFFF00"/>
                </a:solidFill>
              </a:rPr>
              <a:t>DDL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j,g</a:t>
            </a:r>
            <a:r>
              <a:rPr lang="en-US" sz="4400" b="1" u="sng" dirty="0">
                <a:solidFill>
                  <a:srgbClr val="FFFF00"/>
                </a:solidFill>
                <a:latin typeface="FMAbhaya" panose="00000400000000000000" pitchFamily="2" charset="0"/>
              </a:rPr>
              <a:t>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wod</a:t>
            </a:r>
            <a:r>
              <a:rPr lang="en-US" sz="4400" b="1" u="sng" dirty="0">
                <a:solidFill>
                  <a:srgbClr val="FFFF00"/>
                </a:solidFill>
                <a:latin typeface="FMAbhaya" panose="00000400000000000000" pitchFamily="2" charset="0"/>
              </a:rPr>
              <a:t>&lt; </a:t>
            </a:r>
            <a:r>
              <a:rPr lang="en-US" sz="4400" b="1" u="sng" dirty="0">
                <a:solidFill>
                  <a:srgbClr val="FFFF00"/>
                </a:solidFill>
              </a:rPr>
              <a:t>SQL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úOdk</a:t>
            </a:r>
            <a:endParaRPr lang="en-US" sz="4400" b="1" u="sng" dirty="0">
              <a:solidFill>
                <a:srgbClr val="FFFF00"/>
              </a:solidFill>
              <a:latin typeface="FMAbhaya" panose="000004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3810000"/>
            <a:ext cx="8839200" cy="762000"/>
          </a:xfrm>
          <a:prstGeom prst="rect">
            <a:avLst/>
          </a:prstGeom>
          <a:solidFill>
            <a:schemeClr val="tx1"/>
          </a:solidFill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o;a</a:t>
            </a:r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; </a:t>
            </a:r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iuqodhla</a:t>
            </a:r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 ;=&lt;g </a:t>
            </a:r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fhduq</a:t>
            </a:r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ùu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445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o;a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;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iuqodhla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;=&lt;g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fhduq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ùu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274320" lvl="1" indent="0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endParaRPr lang="en-US" sz="2000" b="1" u="sng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r>
              <a:rPr lang="en-US" sz="2000" b="1" u="sng" dirty="0" err="1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 #</a:t>
            </a:r>
          </a:p>
          <a:p>
            <a:pPr marL="0" indent="0" algn="ctr">
              <a:buNone/>
            </a:pPr>
            <a:r>
              <a:rPr lang="en-US" sz="2000" b="1" dirty="0" err="1">
                <a:solidFill>
                  <a:srgbClr val="00B050"/>
                </a:solidFill>
              </a:rPr>
              <a:t>Student_Details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hk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o;a</a:t>
            </a:r>
            <a:r>
              <a:rPr lang="en-US" sz="2000" b="1" dirty="0">
                <a:latin typeface="FMAbhaya" panose="00000400000000000000" pitchFamily="2" charset="0"/>
              </a:rPr>
              <a:t>; </a:t>
            </a:r>
            <a:r>
              <a:rPr lang="en-US" sz="2000" b="1" dirty="0" err="1">
                <a:latin typeface="FMAbhaya" panose="00000400000000000000" pitchFamily="2" charset="0"/>
              </a:rPr>
              <a:t>iuqodh</a:t>
            </a:r>
            <a:r>
              <a:rPr lang="en-US" sz="2000" b="1" dirty="0">
                <a:latin typeface="FMAbhaya" panose="00000400000000000000" pitchFamily="2" charset="0"/>
              </a:rPr>
              <a:t> ;=&lt;g </a:t>
            </a:r>
            <a:r>
              <a:rPr lang="en-US" sz="2000" b="1" dirty="0" err="1">
                <a:latin typeface="FMAbhaya" panose="00000400000000000000" pitchFamily="2" charset="0"/>
              </a:rPr>
              <a:t>fhduq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ùu</a:t>
            </a:r>
            <a:endParaRPr lang="en-US" sz="2000" b="1" dirty="0">
              <a:latin typeface="FMAbhaya" panose="00000400000000000000" pitchFamily="2" charset="0"/>
            </a:endParaRPr>
          </a:p>
          <a:p>
            <a:pPr marL="274320" lvl="1" indent="0" algn="ctr">
              <a:buNone/>
            </a:pPr>
            <a:endParaRPr lang="en-US" b="1" u="sng" dirty="0">
              <a:latin typeface="FMAbhaya" panose="0000040000000000000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/>
              <a:t>25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ව්‍යුහගත විමසුම් බස (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Structured Query Language - SQL)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4483608" y="4419600"/>
            <a:ext cx="190500" cy="32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5662" y="4876800"/>
            <a:ext cx="694639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74320" lvl="1" indent="0"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USE  </a:t>
            </a:r>
            <a:r>
              <a:rPr lang="en-US" sz="2800" b="1" dirty="0" err="1">
                <a:solidFill>
                  <a:srgbClr val="00B050"/>
                </a:solidFill>
              </a:rPr>
              <a:t>Student_Details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35458" y="1828800"/>
            <a:ext cx="8686800" cy="838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 algn="ctr">
              <a:buNone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USE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database name </a:t>
            </a:r>
            <a:r>
              <a:rPr lang="en-US" sz="2800" dirty="0">
                <a:solidFill>
                  <a:srgbClr val="FF000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083652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49" y="1600200"/>
            <a:ext cx="8839200" cy="4648200"/>
          </a:xfrm>
          <a:solidFill>
            <a:schemeClr val="tx1"/>
          </a:solidFill>
        </p:spPr>
        <p:txBody>
          <a:bodyPr anchor="t">
            <a:norm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DESCRIBE</a:t>
            </a:r>
            <a:endParaRPr lang="en-US" sz="8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26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7694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>
                <a:solidFill>
                  <a:srgbClr val="FFFF00"/>
                </a:solidFill>
              </a:rPr>
              <a:t>DDL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j,g</a:t>
            </a:r>
            <a:r>
              <a:rPr lang="en-US" sz="4400" b="1" u="sng" dirty="0">
                <a:solidFill>
                  <a:srgbClr val="FFFF00"/>
                </a:solidFill>
                <a:latin typeface="FMAbhaya" panose="00000400000000000000" pitchFamily="2" charset="0"/>
              </a:rPr>
              <a:t>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wod</a:t>
            </a:r>
            <a:r>
              <a:rPr lang="en-US" sz="4400" b="1" u="sng" dirty="0">
                <a:solidFill>
                  <a:srgbClr val="FFFF00"/>
                </a:solidFill>
                <a:latin typeface="FMAbhaya" panose="00000400000000000000" pitchFamily="2" charset="0"/>
              </a:rPr>
              <a:t>&lt; </a:t>
            </a:r>
            <a:r>
              <a:rPr lang="en-US" sz="4400" b="1" u="sng" dirty="0">
                <a:solidFill>
                  <a:srgbClr val="FFFF00"/>
                </a:solidFill>
              </a:rPr>
              <a:t>SQL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úOdk</a:t>
            </a:r>
            <a:endParaRPr lang="en-US" sz="4400" b="1" u="sng" dirty="0">
              <a:solidFill>
                <a:srgbClr val="FFFF00"/>
              </a:solidFill>
              <a:latin typeface="FMAbhaya" panose="000004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3886200"/>
            <a:ext cx="8839200" cy="838200"/>
          </a:xfrm>
          <a:prstGeom prst="rect">
            <a:avLst/>
          </a:prstGeom>
          <a:solidFill>
            <a:schemeClr val="tx1"/>
          </a:solidFill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jla</a:t>
            </a:r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ms</a:t>
            </a:r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&lt;</a:t>
            </a:r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sn</a:t>
            </a:r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| </a:t>
            </a:r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úia;r</a:t>
            </a:r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n,d</a:t>
            </a:r>
            <a:r>
              <a:rPr lang="en-US" sz="4000" u="sng" dirty="0">
                <a:solidFill>
                  <a:schemeClr val="bg1"/>
                </a:solidFill>
                <a:latin typeface="FMAbhaya" panose="00000400000000000000" pitchFamily="2" charset="0"/>
              </a:rPr>
              <a:t> .</a:t>
            </a:r>
            <a:r>
              <a:rPr lang="en-US" sz="4000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ekSu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06403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j.=j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ms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&lt;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sn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|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úia;r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n,d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.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ekSu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DESCRIBE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274320" lvl="1" indent="0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r>
              <a:rPr lang="en-US" sz="2000" b="1" u="sng" dirty="0" err="1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 #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00B050"/>
                </a:solidFill>
              </a:rPr>
              <a:t>Student </a:t>
            </a:r>
            <a:r>
              <a:rPr lang="en-US" sz="2000" b="1" dirty="0" err="1">
                <a:latin typeface="FMAbhaya" panose="00000400000000000000" pitchFamily="2" charset="0"/>
              </a:rPr>
              <a:t>hk</a:t>
            </a:r>
            <a:r>
              <a:rPr lang="en-US" sz="2000" b="1" dirty="0">
                <a:latin typeface="FMAbhaya" panose="00000400000000000000" pitchFamily="2" charset="0"/>
              </a:rPr>
              <a:t> j.=j ;=&lt;g </a:t>
            </a:r>
            <a:r>
              <a:rPr lang="en-US" sz="2000" b="1" dirty="0" err="1">
                <a:latin typeface="FMAbhaya" panose="00000400000000000000" pitchFamily="2" charset="0"/>
              </a:rPr>
              <a:t>fhduq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ùu</a:t>
            </a:r>
            <a:endParaRPr lang="en-US" sz="2000" b="1" dirty="0">
              <a:latin typeface="FMAbhaya" panose="00000400000000000000" pitchFamily="2" charset="0"/>
            </a:endParaRPr>
          </a:p>
          <a:p>
            <a:pPr marL="274320" lvl="1" indent="0" algn="ctr">
              <a:buNone/>
            </a:pPr>
            <a:endParaRPr lang="en-US" b="1" u="sng" dirty="0">
              <a:latin typeface="FMAbhaya" panose="0000040000000000000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27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4483608" y="4419600"/>
            <a:ext cx="190500" cy="32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5662" y="4876800"/>
            <a:ext cx="694639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74320" lvl="1" algn="ctr"/>
            <a:r>
              <a:rPr lang="en-US" sz="2800" b="1" dirty="0">
                <a:solidFill>
                  <a:srgbClr val="FF0000"/>
                </a:solidFill>
              </a:rPr>
              <a:t>DESCRIBE  </a:t>
            </a:r>
            <a:r>
              <a:rPr lang="en-US" sz="2800" b="1" dirty="0">
                <a:solidFill>
                  <a:srgbClr val="00B050"/>
                </a:solidFill>
              </a:rPr>
              <a:t>Student </a:t>
            </a:r>
            <a:r>
              <a:rPr lang="en-US" sz="2800" b="1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2034" y="1905000"/>
            <a:ext cx="8527542" cy="838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 algn="ctr">
              <a:buNone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DESCRIBE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029915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49" y="1600200"/>
            <a:ext cx="8839200" cy="4648200"/>
          </a:xfrm>
          <a:solidFill>
            <a:schemeClr val="tx1"/>
          </a:solidFill>
        </p:spPr>
        <p:txBody>
          <a:bodyPr anchor="t">
            <a:norm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SHOW</a:t>
            </a:r>
            <a:endParaRPr lang="en-US" sz="8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28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7694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>
                <a:solidFill>
                  <a:srgbClr val="FFFF00"/>
                </a:solidFill>
              </a:rPr>
              <a:t>DDL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j,g</a:t>
            </a:r>
            <a:r>
              <a:rPr lang="en-US" sz="4400" b="1" u="sng" dirty="0">
                <a:solidFill>
                  <a:srgbClr val="FFFF00"/>
                </a:solidFill>
                <a:latin typeface="FMAbhaya" panose="00000400000000000000" pitchFamily="2" charset="0"/>
              </a:rPr>
              <a:t>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wod</a:t>
            </a:r>
            <a:r>
              <a:rPr lang="en-US" sz="4400" b="1" u="sng" dirty="0">
                <a:solidFill>
                  <a:srgbClr val="FFFF00"/>
                </a:solidFill>
                <a:latin typeface="FMAbhaya" panose="00000400000000000000" pitchFamily="2" charset="0"/>
              </a:rPr>
              <a:t>&lt; </a:t>
            </a:r>
            <a:r>
              <a:rPr lang="en-US" sz="4400" b="1" u="sng" dirty="0">
                <a:solidFill>
                  <a:srgbClr val="FFFF00"/>
                </a:solidFill>
              </a:rPr>
              <a:t>SQL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úOdk</a:t>
            </a:r>
            <a:endParaRPr lang="en-US" sz="4400" b="1" u="sng" dirty="0">
              <a:solidFill>
                <a:srgbClr val="FFFF00"/>
              </a:solidFill>
              <a:latin typeface="FMAbhaya" panose="000004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3886200"/>
            <a:ext cx="8839200" cy="838200"/>
          </a:xfrm>
          <a:prstGeom prst="rect">
            <a:avLst/>
          </a:prstGeom>
          <a:solidFill>
            <a:schemeClr val="tx1"/>
          </a:solidFill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ish¨u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o;a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; 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iuqod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n,d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 .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ekSu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 $ </a:t>
            </a:r>
          </a:p>
          <a:p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j.=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jla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ms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&lt;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sn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| 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úia;r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n,d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 .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ekSu</a:t>
            </a:r>
            <a:endParaRPr lang="en-US" sz="4000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492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ish,qu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o;a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;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iuqod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n,d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.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ekSu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SHOW 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274320" lvl="1" indent="0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endParaRPr lang="en-US" sz="2000" b="1" dirty="0">
              <a:latin typeface="FMAbhaya" panose="00000400000000000000" pitchFamily="2" charset="0"/>
            </a:endParaRPr>
          </a:p>
          <a:p>
            <a:pPr marL="274320" lvl="1" indent="0" algn="ctr">
              <a:buNone/>
            </a:pPr>
            <a:endParaRPr lang="en-US" b="1" u="sng" dirty="0">
              <a:latin typeface="FMAbhaya" panose="0000040000000000000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29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2034" y="3124200"/>
            <a:ext cx="8527542" cy="838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 algn="ctr">
              <a:buClr>
                <a:srgbClr val="CCB400"/>
              </a:buClr>
              <a:buFont typeface="Wingdings"/>
              <a:buNone/>
            </a:pPr>
            <a:r>
              <a:rPr lang="en-US" sz="2800" b="1" dirty="0">
                <a:ln w="10541" cmpd="sng">
                  <a:solidFill>
                    <a:srgbClr val="D16349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D16349">
                        <a:tint val="40000"/>
                        <a:satMod val="250000"/>
                      </a:srgbClr>
                    </a:gs>
                    <a:gs pos="9000">
                      <a:srgbClr val="D16349">
                        <a:tint val="52000"/>
                        <a:satMod val="300000"/>
                      </a:srgbClr>
                    </a:gs>
                    <a:gs pos="50000">
                      <a:srgbClr val="D16349">
                        <a:shade val="20000"/>
                        <a:satMod val="300000"/>
                      </a:srgbClr>
                    </a:gs>
                    <a:gs pos="79000">
                      <a:srgbClr val="D16349">
                        <a:tint val="52000"/>
                        <a:satMod val="300000"/>
                      </a:srgbClr>
                    </a:gs>
                    <a:gs pos="100000">
                      <a:srgbClr val="D16349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SHOW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2800" b="1" dirty="0">
                <a:ln w="10541" cmpd="sng">
                  <a:solidFill>
                    <a:srgbClr val="D16349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D16349">
                        <a:tint val="40000"/>
                        <a:satMod val="250000"/>
                      </a:srgbClr>
                    </a:gs>
                    <a:gs pos="9000">
                      <a:srgbClr val="D16349">
                        <a:tint val="52000"/>
                        <a:satMod val="300000"/>
                      </a:srgbClr>
                    </a:gs>
                    <a:gs pos="50000">
                      <a:srgbClr val="D16349">
                        <a:shade val="20000"/>
                        <a:satMod val="300000"/>
                      </a:srgbClr>
                    </a:gs>
                    <a:gs pos="79000">
                      <a:srgbClr val="D16349">
                        <a:tint val="52000"/>
                        <a:satMod val="300000"/>
                      </a:srgbClr>
                    </a:gs>
                    <a:gs pos="100000">
                      <a:srgbClr val="D16349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DATABASES;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724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835152"/>
          </a:xfrm>
        </p:spPr>
        <p:txBody>
          <a:bodyPr>
            <a:noAutofit/>
          </a:bodyPr>
          <a:lstStyle/>
          <a:p>
            <a:r>
              <a:rPr lang="en-US" sz="4800" b="1" dirty="0"/>
              <a:t>SQL </a:t>
            </a:r>
            <a:r>
              <a:rPr lang="en-US" sz="4800" b="1" dirty="0" err="1">
                <a:latin typeface="FMAbhaya" panose="00000400000000000000" pitchFamily="2" charset="0"/>
              </a:rPr>
              <a:t>hkq</a:t>
            </a:r>
            <a:r>
              <a:rPr lang="en-US" sz="4800" b="1" dirty="0">
                <a:latin typeface="FMArjunn"/>
              </a:rPr>
              <a:t>"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503920" cy="38831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o;a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; .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nvd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lsrSu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i|yd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o;a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; 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f.dkq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ilia 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lr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tu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o;a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; 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úYaf,aIKh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lsÍu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wd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§ 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jQ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ld¾hhka 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lsÍu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i|yd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Ndú;d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lrkq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,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nk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jHqyd;aul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NdIdjls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FMArjunn"/>
              </a:rPr>
              <a:t>'</a:t>
            </a:r>
            <a:endParaRPr lang="en-US" sz="4000" b="1" dirty="0">
              <a:solidFill>
                <a:schemeClr val="accent3">
                  <a:lumMod val="50000"/>
                </a:schemeClr>
              </a:solidFill>
              <a:latin typeface="FMAbhaya" panose="00000400000000000000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ව්‍යුහගත විමසුම් බස (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Structured Query Language - SQL)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455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ms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&lt;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sn|j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úia;rd;aul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f;dr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;=re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n,d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.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ekSu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SHOW  CREATE 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274320" lvl="1" indent="0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r>
              <a:rPr lang="en-US" sz="2000" b="1" u="sng" dirty="0" err="1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 #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00B050"/>
                </a:solidFill>
              </a:rPr>
              <a:t>Sport </a:t>
            </a:r>
            <a:r>
              <a:rPr lang="en-US" sz="2000" b="1" dirty="0" err="1">
                <a:latin typeface="FMAbhaya" panose="00000400000000000000" pitchFamily="2" charset="0"/>
              </a:rPr>
              <a:t>hk</a:t>
            </a:r>
            <a:r>
              <a:rPr lang="en-US" sz="2000" b="1" dirty="0">
                <a:latin typeface="FMAbhaya" panose="00000400000000000000" pitchFamily="2" charset="0"/>
              </a:rPr>
              <a:t> j.=j ;=&lt;g </a:t>
            </a:r>
            <a:r>
              <a:rPr lang="en-US" sz="2000" b="1" dirty="0" err="1">
                <a:latin typeface="FMAbhaya" panose="00000400000000000000" pitchFamily="2" charset="0"/>
              </a:rPr>
              <a:t>fhduq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ùu</a:t>
            </a:r>
            <a:endParaRPr lang="en-US" sz="2000" b="1" dirty="0">
              <a:latin typeface="FMAbhaya" panose="00000400000000000000" pitchFamily="2" charset="0"/>
            </a:endParaRPr>
          </a:p>
          <a:p>
            <a:pPr marL="274320" lvl="1" indent="0" algn="ctr">
              <a:buNone/>
            </a:pPr>
            <a:endParaRPr lang="en-US" b="1" u="sng" dirty="0">
              <a:latin typeface="FMAbhaya" panose="0000040000000000000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30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4483608" y="4419600"/>
            <a:ext cx="190500" cy="32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5662" y="4876800"/>
            <a:ext cx="694639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74320" lvl="1" algn="ctr"/>
            <a:r>
              <a:rPr lang="en-US" sz="2800" b="1" dirty="0">
                <a:solidFill>
                  <a:srgbClr val="FF0000"/>
                </a:solidFill>
              </a:rPr>
              <a:t>SHOW  CREATE  TABLE  </a:t>
            </a:r>
            <a:r>
              <a:rPr lang="en-US" sz="2800" b="1" dirty="0">
                <a:solidFill>
                  <a:srgbClr val="00B050"/>
                </a:solidFill>
              </a:rPr>
              <a:t>Sport </a:t>
            </a:r>
            <a:r>
              <a:rPr lang="en-US" sz="2800" b="1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2034" y="1905000"/>
            <a:ext cx="8527542" cy="838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 algn="ctr">
              <a:buClr>
                <a:srgbClr val="CCB400"/>
              </a:buClr>
              <a:buFont typeface="Wingdings"/>
              <a:buNone/>
            </a:pPr>
            <a:r>
              <a:rPr lang="en-US" sz="2800" b="1" dirty="0">
                <a:ln w="10541" cmpd="sng">
                  <a:solidFill>
                    <a:srgbClr val="D16349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D16349">
                        <a:tint val="40000"/>
                        <a:satMod val="250000"/>
                      </a:srgbClr>
                    </a:gs>
                    <a:gs pos="9000">
                      <a:srgbClr val="D16349">
                        <a:tint val="52000"/>
                        <a:satMod val="300000"/>
                      </a:srgbClr>
                    </a:gs>
                    <a:gs pos="50000">
                      <a:srgbClr val="D16349">
                        <a:shade val="20000"/>
                        <a:satMod val="300000"/>
                      </a:srgbClr>
                    </a:gs>
                    <a:gs pos="79000">
                      <a:srgbClr val="D16349">
                        <a:tint val="52000"/>
                        <a:satMod val="300000"/>
                      </a:srgbClr>
                    </a:gs>
                    <a:gs pos="100000">
                      <a:srgbClr val="D16349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SHOW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2800" b="1" dirty="0">
                <a:ln w="10541" cmpd="sng">
                  <a:solidFill>
                    <a:srgbClr val="D16349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D16349">
                        <a:tint val="40000"/>
                        <a:satMod val="250000"/>
                      </a:srgbClr>
                    </a:gs>
                    <a:gs pos="9000">
                      <a:srgbClr val="D16349">
                        <a:tint val="52000"/>
                        <a:satMod val="300000"/>
                      </a:srgbClr>
                    </a:gs>
                    <a:gs pos="50000">
                      <a:srgbClr val="D16349">
                        <a:shade val="20000"/>
                        <a:satMod val="300000"/>
                      </a:srgbClr>
                    </a:gs>
                    <a:gs pos="79000">
                      <a:srgbClr val="D16349">
                        <a:tint val="52000"/>
                        <a:satMod val="300000"/>
                      </a:srgbClr>
                    </a:gs>
                    <a:gs pos="100000">
                      <a:srgbClr val="D16349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CREATE  TABLE 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799910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49" y="1600200"/>
            <a:ext cx="8839200" cy="4648200"/>
          </a:xfrm>
          <a:solidFill>
            <a:schemeClr val="tx1"/>
          </a:solidFill>
        </p:spPr>
        <p:txBody>
          <a:bodyPr anchor="t">
            <a:norm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DROP</a:t>
            </a:r>
            <a:endParaRPr lang="en-US" sz="8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31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7694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>
                <a:solidFill>
                  <a:srgbClr val="FFFF00"/>
                </a:solidFill>
              </a:rPr>
              <a:t>DDL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j,g</a:t>
            </a:r>
            <a:r>
              <a:rPr lang="en-US" sz="4400" b="1" u="sng" dirty="0">
                <a:solidFill>
                  <a:srgbClr val="FFFF00"/>
                </a:solidFill>
                <a:latin typeface="FMAbhaya" panose="00000400000000000000" pitchFamily="2" charset="0"/>
              </a:rPr>
              <a:t>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wod</a:t>
            </a:r>
            <a:r>
              <a:rPr lang="en-US" sz="4400" b="1" u="sng" dirty="0">
                <a:solidFill>
                  <a:srgbClr val="FFFF00"/>
                </a:solidFill>
                <a:latin typeface="FMAbhaya" panose="00000400000000000000" pitchFamily="2" charset="0"/>
              </a:rPr>
              <a:t>&lt; </a:t>
            </a:r>
            <a:r>
              <a:rPr lang="en-US" sz="4400" b="1" u="sng" dirty="0">
                <a:solidFill>
                  <a:srgbClr val="FFFF00"/>
                </a:solidFill>
              </a:rPr>
              <a:t>SQL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úOdk</a:t>
            </a:r>
            <a:endParaRPr lang="en-US" sz="4400" b="1" u="sng" dirty="0">
              <a:solidFill>
                <a:srgbClr val="FFFF00"/>
              </a:solidFill>
              <a:latin typeface="FMAbhaya" panose="000004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3886200"/>
            <a:ext cx="8839200" cy="838200"/>
          </a:xfrm>
          <a:prstGeom prst="rect">
            <a:avLst/>
          </a:prstGeom>
          <a:solidFill>
            <a:schemeClr val="tx1"/>
          </a:solidFill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o;a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; 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iuqodhla</a:t>
            </a:r>
            <a:r>
              <a:rPr lang="en-US" sz="4000" u="sng" dirty="0">
                <a:solidFill>
                  <a:prstClr val="white"/>
                </a:solidFill>
                <a:latin typeface="FMArjunn"/>
              </a:rPr>
              <a:t>" 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j.=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jla</a:t>
            </a:r>
            <a:r>
              <a:rPr lang="en-US" sz="4000" u="sng" dirty="0">
                <a:solidFill>
                  <a:prstClr val="white"/>
                </a:solidFill>
                <a:latin typeface="FMArjunn"/>
              </a:rPr>
              <a:t>"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fyda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Wm,laIKhla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bj;a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lsÍu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 </a:t>
            </a:r>
            <a:endParaRPr lang="en-US" sz="4000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5234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o;a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;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iuqodhla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bj;a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lsÍu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DROP 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274320" lvl="1" indent="0" algn="ctr">
              <a:buNone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DROP DATABASE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database_name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;</a:t>
            </a:r>
          </a:p>
          <a:p>
            <a:pPr marL="274320" lvl="1" indent="0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r>
              <a:rPr lang="en-US" sz="2000" b="1" u="sng" dirty="0" err="1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 #</a:t>
            </a:r>
          </a:p>
          <a:p>
            <a:pPr marL="0" indent="0" algn="ctr">
              <a:buNone/>
            </a:pPr>
            <a:r>
              <a:rPr lang="en-US" sz="2000" b="1" dirty="0" err="1">
                <a:solidFill>
                  <a:srgbClr val="00B050"/>
                </a:solidFill>
              </a:rPr>
              <a:t>Student_Details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 err="1">
                <a:latin typeface="FMAbhaya" panose="00000400000000000000" pitchFamily="2" charset="0"/>
              </a:rPr>
              <a:t>hk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o;a</a:t>
            </a:r>
            <a:r>
              <a:rPr lang="en-US" sz="2000" b="1" dirty="0">
                <a:latin typeface="FMAbhaya" panose="00000400000000000000" pitchFamily="2" charset="0"/>
              </a:rPr>
              <a:t>; </a:t>
            </a:r>
            <a:r>
              <a:rPr lang="en-US" sz="2000" b="1" dirty="0" err="1">
                <a:latin typeface="FMAbhaya" panose="00000400000000000000" pitchFamily="2" charset="0"/>
              </a:rPr>
              <a:t>iuqodh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bj;a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lsÍu</a:t>
            </a:r>
            <a:endParaRPr lang="en-US" b="1" dirty="0">
              <a:latin typeface="FMAbhaya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8408" y="1828800"/>
            <a:ext cx="7391400" cy="762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32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4483608" y="4419600"/>
            <a:ext cx="190500" cy="32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748784"/>
            <a:ext cx="76962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74320" lvl="1" algn="ctr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800" b="1" dirty="0">
                <a:solidFill>
                  <a:srgbClr val="FF0000"/>
                </a:solidFill>
              </a:rPr>
              <a:t>DROP  DATABASE  </a:t>
            </a:r>
            <a:r>
              <a:rPr lang="en-US" sz="2800" b="1" dirty="0" err="1">
                <a:solidFill>
                  <a:srgbClr val="00B050"/>
                </a:solidFill>
              </a:rPr>
              <a:t>Student_Details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320614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bj;a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lsÍu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DROP 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274320" lvl="1" indent="0" algn="ctr">
              <a:buNone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DROP   TABLE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;</a:t>
            </a:r>
          </a:p>
          <a:p>
            <a:pPr marL="274320" lvl="1" indent="0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r>
              <a:rPr lang="en-US" sz="2000" b="1" u="sng" dirty="0" err="1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 #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00B050"/>
                </a:solidFill>
              </a:rPr>
              <a:t>Student  </a:t>
            </a:r>
            <a:r>
              <a:rPr lang="en-US" sz="2000" b="1" dirty="0" err="1">
                <a:latin typeface="FMAbhaya" panose="00000400000000000000" pitchFamily="2" charset="0"/>
              </a:rPr>
              <a:t>hk</a:t>
            </a:r>
            <a:r>
              <a:rPr lang="en-US" sz="2000" b="1" dirty="0">
                <a:latin typeface="FMAbhaya" panose="00000400000000000000" pitchFamily="2" charset="0"/>
              </a:rPr>
              <a:t> j.=j </a:t>
            </a:r>
            <a:r>
              <a:rPr lang="en-US" sz="2000" b="1" dirty="0" err="1">
                <a:latin typeface="FMAbhaya" panose="00000400000000000000" pitchFamily="2" charset="0"/>
              </a:rPr>
              <a:t>bj;a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lsÍu</a:t>
            </a:r>
            <a:endParaRPr lang="en-US" b="1" dirty="0">
              <a:latin typeface="FMAbhaya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8408" y="1828800"/>
            <a:ext cx="7391400" cy="762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33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4483608" y="4419600"/>
            <a:ext cx="190500" cy="32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748784"/>
            <a:ext cx="76962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74320" lvl="1" algn="ctr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800" b="1" dirty="0">
                <a:solidFill>
                  <a:srgbClr val="FF0000"/>
                </a:solidFill>
              </a:rPr>
              <a:t>DROP  TABLE  </a:t>
            </a:r>
            <a:r>
              <a:rPr lang="en-US" sz="2800" b="1" dirty="0">
                <a:solidFill>
                  <a:srgbClr val="00B050"/>
                </a:solidFill>
              </a:rPr>
              <a:t>Student </a:t>
            </a:r>
            <a:r>
              <a:rPr lang="en-US" sz="2800" b="1" dirty="0">
                <a:solidFill>
                  <a:srgbClr val="FF000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087643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Wm,laIKhla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bj;a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lsÍu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ALTER   TABLE   /  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274320" lvl="1" indent="0" algn="ctr">
              <a:buNone/>
            </a:pP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ALTER  TABLE 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DROP   </a:t>
            </a:r>
            <a:r>
              <a:rPr lang="en-US" sz="2400" b="1" dirty="0" err="1">
                <a:solidFill>
                  <a:srgbClr val="7030A0"/>
                </a:solidFill>
              </a:rPr>
              <a:t>column_name</a:t>
            </a:r>
            <a:r>
              <a:rPr lang="en-US" sz="2400" dirty="0">
                <a:solidFill>
                  <a:srgbClr val="FF0000"/>
                </a:solidFill>
              </a:rPr>
              <a:t>;</a:t>
            </a:r>
          </a:p>
          <a:p>
            <a:pPr marL="274320" lvl="1" indent="0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r>
              <a:rPr lang="en-US" sz="2000" b="1" u="sng" dirty="0" err="1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 #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00B050"/>
                </a:solidFill>
              </a:rPr>
              <a:t>Student  </a:t>
            </a:r>
            <a:r>
              <a:rPr lang="en-US" sz="2000" b="1" dirty="0" err="1">
                <a:latin typeface="FMAbhaya" panose="00000400000000000000" pitchFamily="2" charset="0"/>
              </a:rPr>
              <a:t>hk</a:t>
            </a:r>
            <a:r>
              <a:rPr lang="en-US" sz="2000" b="1" dirty="0">
                <a:latin typeface="FMAbhaya" panose="00000400000000000000" pitchFamily="2" charset="0"/>
              </a:rPr>
              <a:t> j.=j ;=&lt;</a:t>
            </a:r>
            <a:r>
              <a:rPr lang="en-US" sz="2000" b="1" dirty="0" err="1">
                <a:latin typeface="FMAbhaya" panose="00000400000000000000" pitchFamily="2" charset="0"/>
              </a:rPr>
              <a:t>ska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Phone_No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hk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Wm,laIKh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bj;a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lsÍu</a:t>
            </a:r>
            <a:endParaRPr lang="en-US" sz="2000" b="1" dirty="0">
              <a:latin typeface="FMAbhaya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229600" cy="762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34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4483608" y="4419600"/>
            <a:ext cx="190500" cy="32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1114" y="4973514"/>
            <a:ext cx="82296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 algn="ctr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ALTER  TABLE  </a:t>
            </a:r>
            <a:r>
              <a:rPr lang="en-US" sz="2000" b="1" dirty="0">
                <a:solidFill>
                  <a:srgbClr val="00B050"/>
                </a:solidFill>
              </a:rPr>
              <a:t>Student  </a:t>
            </a:r>
            <a:r>
              <a:rPr lang="en-US" sz="2000" b="1" dirty="0">
                <a:solidFill>
                  <a:srgbClr val="FF0000"/>
                </a:solidFill>
              </a:rPr>
              <a:t>DROP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 err="1">
                <a:solidFill>
                  <a:srgbClr val="7030A0"/>
                </a:solidFill>
              </a:rPr>
              <a:t>Phone_No</a:t>
            </a:r>
            <a:r>
              <a:rPr lang="en-US" sz="2000" b="1" dirty="0">
                <a:solidFill>
                  <a:srgbClr val="FF000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835023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m%d:ñl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h;=r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bj;a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lsÍu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ALTER   TABLE   /  DROP  PRIMARY 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274320" lvl="1" indent="0" algn="ctr">
              <a:buNone/>
            </a:pP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ALTER  TABLE 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DROP   PRIMARY KEY</a:t>
            </a:r>
            <a:r>
              <a:rPr lang="en-US" sz="2400" dirty="0">
                <a:solidFill>
                  <a:srgbClr val="FF0000"/>
                </a:solidFill>
              </a:rPr>
              <a:t>;</a:t>
            </a:r>
          </a:p>
          <a:p>
            <a:pPr marL="274320" lvl="1" indent="0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r>
              <a:rPr lang="en-US" sz="2000" b="1" u="sng" dirty="0" err="1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 #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00B050"/>
                </a:solidFill>
              </a:rPr>
              <a:t>Student  </a:t>
            </a:r>
            <a:r>
              <a:rPr lang="en-US" sz="2000" b="1" dirty="0" err="1">
                <a:latin typeface="FMAbhaya" panose="00000400000000000000" pitchFamily="2" charset="0"/>
              </a:rPr>
              <a:t>hk</a:t>
            </a:r>
            <a:r>
              <a:rPr lang="en-US" sz="2000" b="1" dirty="0">
                <a:latin typeface="FMAbhaya" panose="00000400000000000000" pitchFamily="2" charset="0"/>
              </a:rPr>
              <a:t> j.=</a:t>
            </a:r>
            <a:r>
              <a:rPr lang="en-US" sz="2000" b="1" dirty="0" err="1">
                <a:latin typeface="FMAbhaya" panose="00000400000000000000" pitchFamily="2" charset="0"/>
              </a:rPr>
              <a:t>fjys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m%d:ñl</a:t>
            </a:r>
            <a:r>
              <a:rPr lang="en-US" sz="2000" b="1" dirty="0">
                <a:latin typeface="FMAbhaya" panose="00000400000000000000" pitchFamily="2" charset="0"/>
              </a:rPr>
              <a:t> h;=r </a:t>
            </a:r>
            <a:r>
              <a:rPr lang="en-US" sz="2000" b="1" dirty="0" err="1">
                <a:latin typeface="FMAbhaya" panose="00000400000000000000" pitchFamily="2" charset="0"/>
              </a:rPr>
              <a:t>bj;a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lsÍu</a:t>
            </a:r>
            <a:endParaRPr lang="en-US" sz="2000" b="1" dirty="0">
              <a:latin typeface="FMAbhaya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229600" cy="762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35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4483608" y="4419600"/>
            <a:ext cx="190500" cy="32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1114" y="4973514"/>
            <a:ext cx="82296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 algn="ctr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ALTER  TABLE  </a:t>
            </a:r>
            <a:r>
              <a:rPr lang="en-US" sz="2000" b="1" dirty="0">
                <a:solidFill>
                  <a:srgbClr val="00B050"/>
                </a:solidFill>
              </a:rPr>
              <a:t>Student  </a:t>
            </a:r>
            <a:r>
              <a:rPr lang="en-US" sz="2000" b="1" dirty="0">
                <a:solidFill>
                  <a:srgbClr val="FF0000"/>
                </a:solidFill>
              </a:rPr>
              <a:t>DROP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>
                <a:solidFill>
                  <a:srgbClr val="FF0000"/>
                </a:solidFill>
              </a:rPr>
              <a:t>PRIMARY  KEY;</a:t>
            </a:r>
          </a:p>
        </p:txBody>
      </p:sp>
    </p:spTree>
    <p:extLst>
      <p:ext uri="{BB962C8B-B14F-4D97-AF65-F5344CB8AC3E}">
        <p14:creationId xmlns:p14="http://schemas.microsoft.com/office/powerpoint/2010/main" val="3515468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wd.ka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;=l h;=r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bj;a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lsÍu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ALTER   TABLE   /  DROP  FOREIGN 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274320" lvl="1" indent="0" algn="ctr">
              <a:buNone/>
            </a:pP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ALTER  TABLE</a:t>
            </a:r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en-US" sz="1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DROP   FOREIGN KEY</a:t>
            </a:r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en-US" sz="1600" dirty="0" err="1">
                <a:solidFill>
                  <a:srgbClr val="FF00FF"/>
                </a:solidFill>
              </a:rPr>
              <a:t>table_name_constraint</a:t>
            </a:r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;</a:t>
            </a:r>
          </a:p>
          <a:p>
            <a:pPr marL="274320" lvl="1" indent="0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ALTER  TABLE  </a:t>
            </a:r>
            <a:r>
              <a:rPr lang="en-US" sz="1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DROP   FOREIGN KEY </a:t>
            </a:r>
            <a:r>
              <a:rPr lang="en-US" sz="1600" b="1" dirty="0" err="1">
                <a:solidFill>
                  <a:srgbClr val="7030A0"/>
                </a:solidFill>
              </a:rPr>
              <a:t>column_name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hk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úOdkh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u.ska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 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wd.ka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;=l h;=r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bj;a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 l&lt;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fkdyel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FMAbhaya"/>
              </a:rPr>
              <a:t>'</a:t>
            </a:r>
          </a:p>
          <a:p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túg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fodaI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mKsúvhla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 ,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ndfoa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FMAbhaya"/>
              </a:rPr>
              <a:t>'</a:t>
            </a:r>
          </a:p>
          <a:p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thg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fya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;=j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jkafka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Foreign Key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tlg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wod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&lt; </a:t>
            </a:r>
            <a:r>
              <a:rPr lang="en-US" sz="1600" b="1" u="sng" dirty="0" err="1">
                <a:solidFill>
                  <a:srgbClr val="FF00FF"/>
                </a:solidFill>
                <a:latin typeface="FMAbhaya" panose="00000400000000000000" pitchFamily="2" charset="0"/>
              </a:rPr>
              <a:t>iSud</a:t>
            </a:r>
            <a:r>
              <a:rPr lang="en-US" sz="1600" b="1" u="sng" dirty="0">
                <a:solidFill>
                  <a:srgbClr val="FF00FF"/>
                </a:solidFill>
                <a:latin typeface="FMAbhaya" panose="00000400000000000000" pitchFamily="2" charset="0"/>
              </a:rPr>
              <a:t> </a:t>
            </a:r>
            <a:r>
              <a:rPr lang="en-US" sz="1600" b="1" u="sng" dirty="0" err="1">
                <a:solidFill>
                  <a:srgbClr val="FF00FF"/>
                </a:solidFill>
                <a:latin typeface="FMAbhaya" panose="00000400000000000000" pitchFamily="2" charset="0"/>
              </a:rPr>
              <a:t>ixfla;h</a:t>
            </a:r>
            <a:r>
              <a:rPr lang="en-US" sz="1600" b="1" u="sng" dirty="0">
                <a:solidFill>
                  <a:srgbClr val="FF00FF"/>
                </a:solidFill>
                <a:latin typeface="FMAbhaya" panose="00000400000000000000" pitchFamily="2" charset="0"/>
              </a:rPr>
              <a:t>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,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nd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fkdoSu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FMAbhaya" panose="00000400000000000000" pitchFamily="2" charset="0"/>
              </a:rPr>
              <a:t>hs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FMAbhaya"/>
              </a:rPr>
              <a:t>'</a:t>
            </a:r>
            <a:endParaRPr lang="en-US" sz="1600" b="1" dirty="0">
              <a:solidFill>
                <a:schemeClr val="tx2">
                  <a:lumMod val="75000"/>
                </a:schemeClr>
              </a:solidFill>
              <a:latin typeface="FMAbhaya" panose="00000400000000000000" pitchFamily="2" charset="0"/>
            </a:endParaRPr>
          </a:p>
          <a:p>
            <a:r>
              <a:rPr lang="en-US" sz="1600" b="1" dirty="0" err="1">
                <a:solidFill>
                  <a:srgbClr val="0070C0"/>
                </a:solidFill>
                <a:latin typeface="FMAbhaya" panose="00000400000000000000" pitchFamily="2" charset="0"/>
              </a:rPr>
              <a:t>fuu</a:t>
            </a:r>
            <a:r>
              <a:rPr lang="en-US" sz="1600" b="1" dirty="0">
                <a:solidFill>
                  <a:srgbClr val="0070C0"/>
                </a:solidFill>
                <a:latin typeface="FMAbhaya" panose="00000400000000000000" pitchFamily="2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FMAbhaya" panose="00000400000000000000" pitchFamily="2" charset="0"/>
              </a:rPr>
              <a:t>iSud</a:t>
            </a:r>
            <a:r>
              <a:rPr lang="en-US" sz="1600" b="1" dirty="0">
                <a:solidFill>
                  <a:srgbClr val="0070C0"/>
                </a:solidFill>
                <a:latin typeface="FMAbhaya" panose="00000400000000000000" pitchFamily="2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FMAbhaya" panose="00000400000000000000" pitchFamily="2" charset="0"/>
              </a:rPr>
              <a:t>ixfla;h</a:t>
            </a:r>
            <a:r>
              <a:rPr lang="en-US" sz="1600" b="1" dirty="0">
                <a:solidFill>
                  <a:srgbClr val="0070C0"/>
                </a:solidFill>
                <a:latin typeface="FMAbhaya" panose="00000400000000000000" pitchFamily="2" charset="0"/>
              </a:rPr>
              <a:t> </a:t>
            </a:r>
            <a:r>
              <a:rPr lang="si-LK" sz="1600" b="1" dirty="0">
                <a:solidFill>
                  <a:srgbClr val="0070C0"/>
                </a:solidFill>
                <a:latin typeface="FMAbhaya" panose="00000400000000000000" pitchFamily="2" charset="0"/>
              </a:rPr>
              <a:t>ලබා ගැනීමට </a:t>
            </a:r>
            <a:r>
              <a:rPr lang="en-US" sz="1600" b="1" dirty="0">
                <a:solidFill>
                  <a:srgbClr val="0070C0"/>
                </a:solidFill>
                <a:latin typeface="+mj-lt"/>
              </a:rPr>
              <a:t>SHOW CREATE TABLE </a:t>
            </a:r>
            <a:r>
              <a:rPr lang="en-US" sz="1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FMAbhaya" panose="00000400000000000000" pitchFamily="2" charset="0"/>
              </a:rPr>
              <a:t>úOdkh</a:t>
            </a:r>
            <a:r>
              <a:rPr lang="en-US" sz="1600" b="1" dirty="0">
                <a:solidFill>
                  <a:srgbClr val="0070C0"/>
                </a:solidFill>
                <a:latin typeface="FMAbhaya" panose="00000400000000000000" pitchFamily="2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FMAbhaya" panose="00000400000000000000" pitchFamily="2" charset="0"/>
              </a:rPr>
              <a:t>Ndú;d</a:t>
            </a:r>
            <a:r>
              <a:rPr lang="en-US" sz="1600" b="1" dirty="0">
                <a:solidFill>
                  <a:srgbClr val="0070C0"/>
                </a:solidFill>
                <a:latin typeface="FMAbhaya" panose="00000400000000000000" pitchFamily="2" charset="0"/>
              </a:rPr>
              <a:t> l&lt; </a:t>
            </a:r>
            <a:r>
              <a:rPr lang="en-US" sz="1600" b="1" dirty="0" err="1">
                <a:solidFill>
                  <a:srgbClr val="0070C0"/>
                </a:solidFill>
                <a:latin typeface="FMAbhaya" panose="00000400000000000000" pitchFamily="2" charset="0"/>
              </a:rPr>
              <a:t>yel</a:t>
            </a:r>
            <a:r>
              <a:rPr lang="en-US" sz="1600" b="1" dirty="0" err="1">
                <a:solidFill>
                  <a:srgbClr val="0070C0"/>
                </a:solidFill>
                <a:latin typeface="FMAbhaya"/>
              </a:rPr>
              <a:t>‘h</a:t>
            </a:r>
            <a:r>
              <a:rPr lang="en-US" sz="1600" b="1" dirty="0" err="1">
                <a:solidFill>
                  <a:srgbClr val="0070C0"/>
                </a:solidFill>
                <a:latin typeface="FMAbhaya" panose="00000400000000000000" pitchFamily="2" charset="0"/>
              </a:rPr>
              <a:t>s</a:t>
            </a:r>
            <a:r>
              <a:rPr lang="en-US" sz="1600" b="1" dirty="0">
                <a:solidFill>
                  <a:srgbClr val="0070C0"/>
                </a:solidFill>
                <a:latin typeface="FMAbhaya"/>
              </a:rPr>
              <a:t>'</a:t>
            </a:r>
          </a:p>
          <a:p>
            <a:pPr marL="0" indent="0">
              <a:buNone/>
            </a:pPr>
            <a:endParaRPr lang="en-US" sz="1600" b="1" dirty="0">
              <a:solidFill>
                <a:schemeClr val="tx2">
                  <a:lumMod val="75000"/>
                </a:schemeClr>
              </a:solidFill>
              <a:latin typeface="FMAbhaya"/>
            </a:endParaRPr>
          </a:p>
          <a:p>
            <a:pPr marL="0" indent="0" algn="ctr">
              <a:buNone/>
            </a:pPr>
            <a:r>
              <a:rPr lang="en-US" sz="1600" b="1" u="sng" dirty="0" err="1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WodyrK</a:t>
            </a:r>
            <a:r>
              <a:rPr lang="en-US" sz="1600" b="1" u="sng" dirty="0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 #</a:t>
            </a:r>
            <a:endParaRPr lang="en-US" sz="1600" b="1" dirty="0">
              <a:solidFill>
                <a:schemeClr val="tx2">
                  <a:lumMod val="75000"/>
                </a:schemeClr>
              </a:solidFill>
              <a:latin typeface="FMAbhaya"/>
            </a:endParaRPr>
          </a:p>
          <a:p>
            <a:pPr marL="0" indent="0" algn="ctr">
              <a:buNone/>
            </a:pPr>
            <a:r>
              <a:rPr lang="en-US" sz="1600" b="1" dirty="0">
                <a:solidFill>
                  <a:srgbClr val="00B050"/>
                </a:solidFill>
              </a:rPr>
              <a:t>Sport </a:t>
            </a:r>
            <a:r>
              <a:rPr lang="en-US" sz="1600" b="1" dirty="0" err="1">
                <a:latin typeface="FMAbhaya" panose="00000400000000000000" pitchFamily="2" charset="0"/>
              </a:rPr>
              <a:t>hk</a:t>
            </a:r>
            <a:r>
              <a:rPr lang="en-US" sz="1600" b="1" dirty="0">
                <a:latin typeface="FMAbhaya" panose="00000400000000000000" pitchFamily="2" charset="0"/>
              </a:rPr>
              <a:t> j.=</a:t>
            </a:r>
            <a:r>
              <a:rPr lang="en-US" sz="1600" b="1" dirty="0" err="1">
                <a:latin typeface="FMAbhaya" panose="00000400000000000000" pitchFamily="2" charset="0"/>
              </a:rPr>
              <a:t>fõ</a:t>
            </a:r>
            <a:r>
              <a:rPr lang="en-US" sz="1600" b="1" dirty="0">
                <a:latin typeface="FMAbhaya" panose="00000400000000000000" pitchFamily="2" charset="0"/>
              </a:rPr>
              <a:t> </a:t>
            </a:r>
            <a:r>
              <a:rPr lang="en-US" sz="1600" b="1" dirty="0" err="1">
                <a:latin typeface="FMAbhaya" panose="00000400000000000000" pitchFamily="2" charset="0"/>
              </a:rPr>
              <a:t>we;s</a:t>
            </a:r>
            <a:r>
              <a:rPr lang="en-US" sz="1600" b="1" dirty="0">
                <a:latin typeface="FMAbhaya" panose="00000400000000000000" pitchFamily="2" charset="0"/>
              </a:rPr>
              <a:t> </a:t>
            </a:r>
            <a:r>
              <a:rPr lang="en-US" sz="1600" b="1" dirty="0" err="1">
                <a:latin typeface="FMAbhaya" panose="00000400000000000000" pitchFamily="2" charset="0"/>
              </a:rPr>
              <a:t>wd.ka</a:t>
            </a:r>
            <a:r>
              <a:rPr lang="en-US" sz="1600" b="1" dirty="0">
                <a:latin typeface="FMAbhaya" panose="00000400000000000000" pitchFamily="2" charset="0"/>
              </a:rPr>
              <a:t>;=l h;=r </a:t>
            </a:r>
            <a:r>
              <a:rPr lang="en-US" sz="1600" b="1" dirty="0" err="1">
                <a:latin typeface="FMAbhaya" panose="00000400000000000000" pitchFamily="2" charset="0"/>
              </a:rPr>
              <a:t>bj;a</a:t>
            </a:r>
            <a:r>
              <a:rPr lang="en-US" sz="1600" b="1" dirty="0">
                <a:latin typeface="FMAbhaya" panose="00000400000000000000" pitchFamily="2" charset="0"/>
              </a:rPr>
              <a:t> </a:t>
            </a:r>
            <a:r>
              <a:rPr lang="en-US" sz="1600" b="1" dirty="0" err="1">
                <a:latin typeface="FMAbhaya" panose="00000400000000000000" pitchFamily="2" charset="0"/>
              </a:rPr>
              <a:t>lsÍu</a:t>
            </a:r>
            <a:endParaRPr lang="en-US" sz="1600" b="1" dirty="0">
              <a:latin typeface="FMAbhaya" panose="00000400000000000000" pitchFamily="2" charset="0"/>
            </a:endParaRPr>
          </a:p>
          <a:p>
            <a:endParaRPr lang="en-US" sz="1600" b="1" dirty="0">
              <a:solidFill>
                <a:schemeClr val="tx2">
                  <a:lumMod val="75000"/>
                </a:schemeClr>
              </a:solidFill>
              <a:latin typeface="FMAbhaya" panose="00000400000000000000" pitchFamily="2" charset="0"/>
            </a:endParaRPr>
          </a:p>
          <a:p>
            <a:endParaRPr lang="en-US" sz="1600" b="1" dirty="0">
              <a:solidFill>
                <a:schemeClr val="tx2">
                  <a:lumMod val="75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229600" cy="5334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36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4476750" y="5279136"/>
            <a:ext cx="190500" cy="32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5715000"/>
            <a:ext cx="86868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 algn="ctr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ALTER  TABLE  </a:t>
            </a:r>
            <a:r>
              <a:rPr lang="en-US" sz="2000" b="1" dirty="0">
                <a:solidFill>
                  <a:srgbClr val="00B050"/>
                </a:solidFill>
              </a:rPr>
              <a:t>Sport  </a:t>
            </a:r>
            <a:r>
              <a:rPr lang="en-US" sz="2000" b="1" dirty="0">
                <a:solidFill>
                  <a:srgbClr val="FF0000"/>
                </a:solidFill>
              </a:rPr>
              <a:t>DROP</a:t>
            </a:r>
            <a:r>
              <a:rPr lang="en-US" sz="2000" b="1" dirty="0">
                <a:solidFill>
                  <a:srgbClr val="00B050"/>
                </a:solidFill>
              </a:rPr>
              <a:t>  </a:t>
            </a:r>
            <a:r>
              <a:rPr lang="en-US" sz="2000" b="1" dirty="0">
                <a:solidFill>
                  <a:srgbClr val="FF0000"/>
                </a:solidFill>
              </a:rPr>
              <a:t>FOREIGN  KEY  </a:t>
            </a:r>
            <a:r>
              <a:rPr lang="en-US" sz="2000" b="1" dirty="0">
                <a:solidFill>
                  <a:srgbClr val="FF00FF"/>
                </a:solidFill>
              </a:rPr>
              <a:t>Sport_ibfk_1</a:t>
            </a:r>
            <a:r>
              <a:rPr lang="en-US" sz="2000" b="1" dirty="0">
                <a:solidFill>
                  <a:srgbClr val="FF000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122393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Wm,laIK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fjkia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lsÍu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ALTER   TABLE  /  MODIFY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37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686800" cy="1066800"/>
          </a:xfr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274320" lvl="1" indent="0">
              <a:buNone/>
            </a:pP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ALTER   TABLE  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</a:p>
          <a:p>
            <a:pPr marL="274320" lvl="1" indent="0">
              <a:buNone/>
            </a:pPr>
            <a:r>
              <a:rPr lang="en-US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MODIFY  COLUMN  </a:t>
            </a:r>
            <a:r>
              <a:rPr lang="en-US" sz="2400" b="1" dirty="0" err="1">
                <a:solidFill>
                  <a:srgbClr val="7030A0"/>
                </a:solidFill>
              </a:rPr>
              <a:t>column_name</a:t>
            </a:r>
            <a:r>
              <a:rPr lang="en-US" sz="2400" b="1" dirty="0">
                <a:solidFill>
                  <a:srgbClr val="7030A0"/>
                </a:solidFill>
              </a:rPr>
              <a:t> 							</a:t>
            </a:r>
            <a:r>
              <a:rPr lang="en-US" sz="2400" b="1" dirty="0" err="1">
                <a:solidFill>
                  <a:srgbClr val="00B050"/>
                </a:solidFill>
              </a:rPr>
              <a:t>NewDataType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00B0F0"/>
                </a:solidFill>
              </a:rPr>
              <a:t>length</a:t>
            </a:r>
            <a:r>
              <a:rPr lang="en-US" sz="2400" b="1" dirty="0">
                <a:solidFill>
                  <a:srgbClr val="FF0000"/>
                </a:solidFill>
              </a:rPr>
              <a:t>);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1836" y="3505200"/>
            <a:ext cx="8763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#</a:t>
            </a: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ks¾udKh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FMAbhaya" panose="00000400000000000000" pitchFamily="2" charset="0"/>
              </a:rPr>
              <a:t>lrk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FMAbhaya" panose="00000400000000000000" pitchFamily="2" charset="0"/>
              </a:rPr>
              <a:t> ,o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Student 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j.=j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i|yd</a:t>
            </a:r>
            <a:endParaRPr lang="en-US" sz="2000" b="1" dirty="0">
              <a:solidFill>
                <a:prstClr val="black"/>
              </a:solidFill>
              <a:latin typeface="FMAbhaya" panose="00000400000000000000" pitchFamily="2" charset="0"/>
            </a:endParaRP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dirty="0" err="1">
                <a:solidFill>
                  <a:srgbClr val="7030A0"/>
                </a:solidFill>
              </a:rPr>
              <a:t>Phone_No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ys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o;a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; j¾.h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fjkiaa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lsÍu</a:t>
            </a:r>
            <a:endParaRPr lang="en-US" sz="2000" b="1" dirty="0">
              <a:solidFill>
                <a:prstClr val="black"/>
              </a:solidFill>
              <a:latin typeface="FMAbhaya" panose="00000400000000000000" pitchFamily="2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4455414" y="4776680"/>
            <a:ext cx="190500" cy="280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1114" y="5334000"/>
            <a:ext cx="822960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ALTER  TABLE  </a:t>
            </a:r>
            <a:r>
              <a:rPr lang="en-US" sz="2000" b="1" dirty="0">
                <a:solidFill>
                  <a:srgbClr val="00B050"/>
                </a:solidFill>
              </a:rPr>
              <a:t>Student </a:t>
            </a:r>
            <a:r>
              <a:rPr lang="en-US" sz="2000" b="1" dirty="0">
                <a:solidFill>
                  <a:srgbClr val="FF0000"/>
                </a:solidFill>
              </a:rPr>
              <a:t>MODIFY  COLUMN 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Phone_No</a:t>
            </a:r>
            <a:r>
              <a:rPr lang="en-US" sz="2000" b="1" dirty="0">
                <a:solidFill>
                  <a:srgbClr val="7030A0"/>
                </a:solidFill>
              </a:rPr>
              <a:t>  </a:t>
            </a:r>
            <a:r>
              <a:rPr lang="en-US" sz="2000" b="1" dirty="0">
                <a:solidFill>
                  <a:srgbClr val="FF0000"/>
                </a:solidFill>
              </a:rPr>
              <a:t>VARCHAR(</a:t>
            </a:r>
            <a:r>
              <a:rPr lang="en-US" sz="2000" b="1" dirty="0">
                <a:solidFill>
                  <a:srgbClr val="00B0F0"/>
                </a:solidFill>
              </a:rPr>
              <a:t>11</a:t>
            </a:r>
            <a:r>
              <a:rPr lang="en-US" sz="2000" b="1" dirty="0">
                <a:solidFill>
                  <a:srgbClr val="FF0000"/>
                </a:solidFill>
              </a:rPr>
              <a:t>) ;</a:t>
            </a:r>
          </a:p>
        </p:txBody>
      </p:sp>
    </p:spTree>
    <p:extLst>
      <p:ext uri="{BB962C8B-B14F-4D97-AF65-F5344CB8AC3E}">
        <p14:creationId xmlns:p14="http://schemas.microsoft.com/office/powerpoint/2010/main" val="7671868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Wm,laIK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fjkia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lsÍu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ALTER   TABLE  /  MODIFY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38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686800" cy="1066800"/>
          </a:xfr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274320" lvl="1" indent="0">
              <a:buNone/>
            </a:pP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ALTER   TABLE  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</a:p>
          <a:p>
            <a:pPr marL="274320" lvl="1" indent="0">
              <a:buNone/>
            </a:pPr>
            <a:r>
              <a:rPr lang="en-US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MODIFY  </a:t>
            </a:r>
            <a:r>
              <a:rPr lang="en-US" sz="2400" b="1" dirty="0" err="1">
                <a:solidFill>
                  <a:srgbClr val="7030A0"/>
                </a:solidFill>
              </a:rPr>
              <a:t>column_name</a:t>
            </a:r>
            <a:r>
              <a:rPr lang="en-US" sz="2400" b="1" dirty="0">
                <a:solidFill>
                  <a:srgbClr val="7030A0"/>
                </a:solidFill>
              </a:rPr>
              <a:t> 							</a:t>
            </a:r>
            <a:r>
              <a:rPr lang="en-US" sz="2400" b="1" dirty="0" err="1">
                <a:solidFill>
                  <a:srgbClr val="00B050"/>
                </a:solidFill>
              </a:rPr>
              <a:t>DataType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00B0F0"/>
                </a:solidFill>
              </a:rPr>
              <a:t>length</a:t>
            </a:r>
            <a:r>
              <a:rPr lang="en-US" sz="2400" b="1" dirty="0">
                <a:solidFill>
                  <a:srgbClr val="FF0000"/>
                </a:solidFill>
              </a:rPr>
              <a:t>) NOT NULL;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1836" y="3505200"/>
            <a:ext cx="8763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u="sng" dirty="0" err="1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rgbClr val="CCB400">
                    <a:lumMod val="50000"/>
                  </a:srgbClr>
                </a:solidFill>
                <a:latin typeface="FMAbhaya" panose="00000400000000000000" pitchFamily="2" charset="0"/>
              </a:rPr>
              <a:t> #</a:t>
            </a: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ks¾udKh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FMAbhaya" panose="00000400000000000000" pitchFamily="2" charset="0"/>
              </a:rPr>
              <a:t>lrk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FMAbhaya" panose="00000400000000000000" pitchFamily="2" charset="0"/>
              </a:rPr>
              <a:t> ,o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Student 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j.=j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i|yd</a:t>
            </a:r>
            <a:endParaRPr lang="en-US" sz="2000" b="1" dirty="0">
              <a:solidFill>
                <a:prstClr val="black"/>
              </a:solidFill>
              <a:latin typeface="FMAbhaya" panose="00000400000000000000" pitchFamily="2" charset="0"/>
            </a:endParaRP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000" b="1" dirty="0" err="1">
                <a:solidFill>
                  <a:srgbClr val="7030A0"/>
                </a:solidFill>
              </a:rPr>
              <a:t>Phone_No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ys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o;a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; j¾.h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ysiaj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mej;sh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fkdyels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nj</a:t>
            </a:r>
            <a:r>
              <a:rPr lang="en-US" sz="2000" b="1" dirty="0">
                <a:solidFill>
                  <a:prstClr val="black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MAbhaya" panose="00000400000000000000" pitchFamily="2" charset="0"/>
              </a:rPr>
              <a:t>oelaùu</a:t>
            </a:r>
            <a:endParaRPr lang="en-US" sz="2000" b="1" dirty="0">
              <a:solidFill>
                <a:prstClr val="black"/>
              </a:solidFill>
              <a:latin typeface="FMAbhaya" panose="00000400000000000000" pitchFamily="2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4455414" y="4776680"/>
            <a:ext cx="190500" cy="280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1836" y="5334000"/>
            <a:ext cx="876300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b="1" dirty="0">
                <a:solidFill>
                  <a:srgbClr val="FF0000"/>
                </a:solidFill>
              </a:rPr>
              <a:t>ALTER  TABLE  </a:t>
            </a:r>
            <a:r>
              <a:rPr lang="en-US" b="1" dirty="0">
                <a:solidFill>
                  <a:srgbClr val="00B050"/>
                </a:solidFill>
              </a:rPr>
              <a:t>Student </a:t>
            </a:r>
            <a:r>
              <a:rPr lang="en-US" b="1" dirty="0">
                <a:solidFill>
                  <a:srgbClr val="FF0000"/>
                </a:solidFill>
              </a:rPr>
              <a:t>MODIFY  </a:t>
            </a:r>
            <a:r>
              <a:rPr lang="en-US" b="1" dirty="0" err="1">
                <a:solidFill>
                  <a:srgbClr val="7030A0"/>
                </a:solidFill>
              </a:rPr>
              <a:t>Phone_No</a:t>
            </a:r>
            <a:r>
              <a:rPr lang="en-US" b="1" dirty="0">
                <a:solidFill>
                  <a:srgbClr val="7030A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INT(</a:t>
            </a:r>
            <a:r>
              <a:rPr lang="en-US" b="1" dirty="0">
                <a:solidFill>
                  <a:srgbClr val="00B0F0"/>
                </a:solidFill>
              </a:rPr>
              <a:t>10</a:t>
            </a:r>
            <a:r>
              <a:rPr lang="en-US" b="1" dirty="0">
                <a:solidFill>
                  <a:srgbClr val="FF0000"/>
                </a:solidFill>
              </a:rPr>
              <a:t>)  NOT NULL;</a:t>
            </a:r>
          </a:p>
        </p:txBody>
      </p:sp>
    </p:spTree>
    <p:extLst>
      <p:ext uri="{BB962C8B-B14F-4D97-AF65-F5344CB8AC3E}">
        <p14:creationId xmlns:p14="http://schemas.microsoft.com/office/powerpoint/2010/main" val="40063016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8200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1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o;a</a:t>
            </a:r>
            <a: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; </a:t>
            </a:r>
            <a:r>
              <a:rPr lang="en-US" sz="31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yeiqreï</a:t>
            </a:r>
            <a: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 </a:t>
            </a:r>
            <a:r>
              <a:rPr lang="en-US" sz="31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  <a:t>ni</a:t>
            </a:r>
            <a:b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MAbhaya" panose="00000400000000000000" pitchFamily="2" charset="0"/>
              </a:rPr>
            </a:b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(Data Manipulation Language - DML)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39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68580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  <a:t>DML </a:t>
            </a:r>
            <a:r>
              <a:rPr lang="en-US" b="1" u="sng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j,g</a:t>
            </a:r>
            <a:r>
              <a:rPr lang="en-US" b="1" u="sng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u="sng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wod</a:t>
            </a:r>
            <a:r>
              <a:rPr lang="en-US" b="1" u="sng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&lt; </a:t>
            </a:r>
            <a:r>
              <a:rPr lang="en-US" b="1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SQL </a:t>
            </a:r>
            <a:r>
              <a:rPr lang="en-US" b="1" u="sng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úOdk</a:t>
            </a:r>
            <a:endParaRPr lang="en-US" b="1" u="sng" dirty="0">
              <a:solidFill>
                <a:schemeClr val="accent5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>
              <a:buNone/>
            </a:pPr>
            <a:endParaRPr lang="en-US" b="1" u="sng" dirty="0">
              <a:solidFill>
                <a:schemeClr val="accent5">
                  <a:lumMod val="50000"/>
                </a:schemeClr>
              </a:solidFill>
              <a:latin typeface="FMAbhaya" panose="000004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95016" y="2438400"/>
            <a:ext cx="32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000" b="1" u="sng" dirty="0">
                <a:solidFill>
                  <a:srgbClr val="8FB08C">
                    <a:lumMod val="50000"/>
                  </a:srgbClr>
                </a:solidFill>
              </a:rPr>
              <a:t>INSERT  /  SET</a:t>
            </a:r>
          </a:p>
          <a:p>
            <a:pPr marL="742950" lvl="1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000" b="1" u="sng" dirty="0">
                <a:solidFill>
                  <a:srgbClr val="8FB08C">
                    <a:lumMod val="50000"/>
                  </a:srgbClr>
                </a:solidFill>
              </a:rPr>
              <a:t>UPDATE</a:t>
            </a:r>
          </a:p>
          <a:p>
            <a:pPr marL="742950" lvl="1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000" b="1" u="sng" dirty="0">
                <a:solidFill>
                  <a:srgbClr val="8FB08C">
                    <a:lumMod val="50000"/>
                  </a:srgbClr>
                </a:solidFill>
              </a:rPr>
              <a:t>DELETE</a:t>
            </a:r>
          </a:p>
          <a:p>
            <a:pPr marL="742950" lvl="1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000" b="1" u="sng" dirty="0">
                <a:solidFill>
                  <a:srgbClr val="8FB08C">
                    <a:lumMod val="50000"/>
                  </a:srgbClr>
                </a:solidFill>
              </a:rPr>
              <a:t>RETRIEVE</a:t>
            </a:r>
          </a:p>
        </p:txBody>
      </p:sp>
    </p:spTree>
    <p:extLst>
      <p:ext uri="{BB962C8B-B14F-4D97-AF65-F5344CB8AC3E}">
        <p14:creationId xmlns:p14="http://schemas.microsoft.com/office/powerpoint/2010/main" val="1084617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835152"/>
          </a:xfrm>
        </p:spPr>
        <p:txBody>
          <a:bodyPr/>
          <a:lstStyle/>
          <a:p>
            <a:r>
              <a:rPr lang="en-US" sz="3600" b="1" dirty="0"/>
              <a:t>SQL </a:t>
            </a:r>
            <a:r>
              <a:rPr lang="en-US" sz="3600" b="1" dirty="0" err="1">
                <a:latin typeface="FMAbhaya" panose="00000400000000000000" pitchFamily="2" charset="0"/>
              </a:rPr>
              <a:t>ys</a:t>
            </a:r>
            <a:r>
              <a:rPr lang="en-US" sz="3600" b="1" dirty="0">
                <a:latin typeface="FMAbhaya" panose="00000400000000000000" pitchFamily="2" charset="0"/>
              </a:rPr>
              <a:t> </a:t>
            </a:r>
            <a:r>
              <a:rPr lang="en-US" sz="3600" b="1" dirty="0" err="1">
                <a:latin typeface="FMAbhaya" panose="00000400000000000000" pitchFamily="2" charset="0"/>
              </a:rPr>
              <a:t>we;s</a:t>
            </a:r>
            <a:r>
              <a:rPr lang="en-US" sz="3600" b="1" dirty="0">
                <a:latin typeface="FMAbhaya" panose="00000400000000000000" pitchFamily="2" charset="0"/>
              </a:rPr>
              <a:t> </a:t>
            </a:r>
            <a:r>
              <a:rPr lang="en-US" sz="3600" b="1" dirty="0" err="1">
                <a:latin typeface="FMAbhaya" panose="00000400000000000000" pitchFamily="2" charset="0"/>
              </a:rPr>
              <a:t>myiqlï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848600" cy="4953000"/>
          </a:xfrm>
        </p:spPr>
        <p:txBody>
          <a:bodyPr>
            <a:normAutofit fontScale="92500"/>
          </a:bodyPr>
          <a:lstStyle/>
          <a:p>
            <a:endParaRPr lang="en-US" dirty="0">
              <a:latin typeface="FMAbhaya" panose="000004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o;a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;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iuqodh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ks¾udKh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j.= ks¾udKh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j.=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fjkia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lsÍu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Wm,laIK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we;=,;a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lsÍu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iy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uld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±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óu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6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m%d:ñl</a:t>
            </a:r>
            <a:r>
              <a:rPr lang="en-US" sz="26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h;=r </a:t>
            </a:r>
            <a:r>
              <a:rPr lang="en-US" sz="26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iy</a:t>
            </a:r>
            <a:r>
              <a:rPr lang="en-US" sz="26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wd.ka</a:t>
            </a:r>
            <a:r>
              <a:rPr lang="en-US" sz="26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;=l h;=r </a:t>
            </a:r>
            <a:r>
              <a:rPr lang="en-US" sz="26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tla</a:t>
            </a:r>
            <a:r>
              <a:rPr lang="en-US" sz="26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lsÍu</a:t>
            </a:r>
            <a:r>
              <a:rPr lang="en-US" sz="26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iy</a:t>
            </a:r>
            <a:r>
              <a:rPr lang="en-US" sz="26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bj;a</a:t>
            </a:r>
            <a:r>
              <a:rPr lang="en-US" sz="2600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lsÍu</a:t>
            </a:r>
            <a:endParaRPr lang="en-US" sz="2600" b="1" dirty="0">
              <a:solidFill>
                <a:schemeClr val="accent3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j.=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bj;a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lsÍu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o;a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;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iuqodh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bj;a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lsÍu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FMAbhaya" panose="00000400000000000000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ව්‍යුහගත විමසුම් බස (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Structured Query Language - SQL)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23066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49" y="1600200"/>
            <a:ext cx="8839200" cy="4648200"/>
          </a:xfrm>
          <a:solidFill>
            <a:schemeClr val="tx1"/>
          </a:solidFill>
        </p:spPr>
        <p:txBody>
          <a:bodyPr anchor="t">
            <a:norm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INSERT  /  SET</a:t>
            </a:r>
            <a:endParaRPr lang="en-US" sz="8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40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7694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>
                <a:solidFill>
                  <a:srgbClr val="FFFF00"/>
                </a:solidFill>
              </a:rPr>
              <a:t>DML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j,g</a:t>
            </a:r>
            <a:r>
              <a:rPr lang="en-US" sz="4400" b="1" u="sng" dirty="0">
                <a:solidFill>
                  <a:srgbClr val="FFFF00"/>
                </a:solidFill>
                <a:latin typeface="FMAbhaya" panose="00000400000000000000" pitchFamily="2" charset="0"/>
              </a:rPr>
              <a:t>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wod</a:t>
            </a:r>
            <a:r>
              <a:rPr lang="en-US" sz="4400" b="1" u="sng" dirty="0">
                <a:solidFill>
                  <a:srgbClr val="FFFF00"/>
                </a:solidFill>
                <a:latin typeface="FMAbhaya" panose="00000400000000000000" pitchFamily="2" charset="0"/>
              </a:rPr>
              <a:t>&lt; </a:t>
            </a:r>
            <a:r>
              <a:rPr lang="en-US" sz="4400" b="1" u="sng" dirty="0">
                <a:solidFill>
                  <a:srgbClr val="FFFF00"/>
                </a:solidFill>
              </a:rPr>
              <a:t>SQL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úOdk</a:t>
            </a:r>
            <a:endParaRPr lang="en-US" sz="4400" b="1" u="sng" dirty="0">
              <a:solidFill>
                <a:srgbClr val="FFFF00"/>
              </a:solidFill>
              <a:latin typeface="FMAbhaya" panose="000004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3886200"/>
            <a:ext cx="8839200" cy="838200"/>
          </a:xfrm>
          <a:prstGeom prst="rect">
            <a:avLst/>
          </a:prstGeom>
          <a:solidFill>
            <a:schemeClr val="tx1"/>
          </a:solidFill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j.=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jlg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o;a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; we;=,;a 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lsÍu</a:t>
            </a:r>
            <a:endParaRPr lang="en-US" sz="4000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018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jlg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o;a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; ^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Wm,elshdk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&amp; we;=,;a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lsÍu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INSERT  INTO  / 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274320" lvl="1" indent="0" algn="ctr">
              <a:buNone/>
            </a:pP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INSERT  INTO 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b="1" dirty="0">
                <a:solidFill>
                  <a:srgbClr val="7030A0"/>
                </a:solidFill>
              </a:rPr>
              <a:t>column_name1, column_name2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VALUES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(value1, value2)</a:t>
            </a:r>
            <a:r>
              <a:rPr lang="en-US" sz="2000" dirty="0">
                <a:solidFill>
                  <a:srgbClr val="FF0000"/>
                </a:solidFill>
              </a:rPr>
              <a:t>;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r>
              <a:rPr lang="en-US" sz="2000" b="1" u="sng" dirty="0" err="1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 #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00B050"/>
                </a:solidFill>
              </a:rPr>
              <a:t>Student  </a:t>
            </a:r>
            <a:r>
              <a:rPr lang="en-US" sz="2000" b="1" dirty="0" err="1">
                <a:latin typeface="FMAbhaya" panose="00000400000000000000" pitchFamily="2" charset="0"/>
              </a:rPr>
              <a:t>hk</a:t>
            </a:r>
            <a:r>
              <a:rPr lang="en-US" sz="2000" b="1" dirty="0">
                <a:latin typeface="FMAbhaya" panose="00000400000000000000" pitchFamily="2" charset="0"/>
              </a:rPr>
              <a:t> j.=j </a:t>
            </a:r>
            <a:r>
              <a:rPr lang="en-US" sz="2000" b="1" dirty="0" err="1">
                <a:latin typeface="FMAbhaya" panose="00000400000000000000" pitchFamily="2" charset="0"/>
              </a:rPr>
              <a:t>i|yd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o;a</a:t>
            </a:r>
            <a:r>
              <a:rPr lang="en-US" sz="2000" b="1" dirty="0">
                <a:latin typeface="FMAbhaya" panose="00000400000000000000" pitchFamily="2" charset="0"/>
              </a:rPr>
              <a:t>; we;=,;a </a:t>
            </a:r>
            <a:r>
              <a:rPr lang="en-US" sz="2000" b="1" dirty="0" err="1">
                <a:latin typeface="FMAbhaya" panose="00000400000000000000" pitchFamily="2" charset="0"/>
              </a:rPr>
              <a:t>lsÍu</a:t>
            </a:r>
            <a:endParaRPr lang="en-US" b="1" dirty="0">
              <a:latin typeface="FMAbhaya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828800"/>
            <a:ext cx="8077200" cy="9144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41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4426458" y="4514088"/>
            <a:ext cx="190500" cy="32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5029200"/>
            <a:ext cx="8503158" cy="7694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INSERT  INTO 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Student </a:t>
            </a:r>
            <a:r>
              <a:rPr lang="en-US" sz="2000" b="1" dirty="0">
                <a:solidFill>
                  <a:srgbClr val="FF0000"/>
                </a:solidFill>
              </a:rPr>
              <a:t>(</a:t>
            </a:r>
            <a:r>
              <a:rPr lang="en-US" sz="2000" b="1" dirty="0" err="1">
                <a:solidFill>
                  <a:srgbClr val="7030A0"/>
                </a:solidFill>
              </a:rPr>
              <a:t>STIndex</a:t>
            </a:r>
            <a:r>
              <a:rPr lang="en-US" sz="2000" b="1" dirty="0">
                <a:solidFill>
                  <a:srgbClr val="7030A0"/>
                </a:solidFill>
              </a:rPr>
              <a:t>, Name, Address, </a:t>
            </a:r>
            <a:r>
              <a:rPr lang="en-US" sz="2000" b="1" dirty="0" err="1">
                <a:solidFill>
                  <a:srgbClr val="7030A0"/>
                </a:solidFill>
              </a:rPr>
              <a:t>Phone_No</a:t>
            </a:r>
            <a:r>
              <a:rPr lang="en-US" sz="2000" b="1" dirty="0">
                <a:solidFill>
                  <a:srgbClr val="FF0000"/>
                </a:solidFill>
              </a:rPr>
              <a:t>) </a:t>
            </a:r>
          </a:p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VALUES  (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001, ‘Kamal’, ‘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</a:rPr>
              <a:t>Pallewela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’, 0711111111</a:t>
            </a:r>
            <a:r>
              <a:rPr lang="en-US" sz="2000" b="1" dirty="0">
                <a:solidFill>
                  <a:srgbClr val="FF0000"/>
                </a:solidFill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4868659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jlg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o;a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; ^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Wm,elshdk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&amp; we;=,;a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lsÍu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INSERT  INTO  / 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274320" lvl="1" indent="0" algn="ctr">
              <a:buNone/>
            </a:pP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INSERT  INTO 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2000" dirty="0">
                <a:solidFill>
                  <a:srgbClr val="FF0000"/>
                </a:solidFill>
              </a:rPr>
              <a:t>  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SET </a:t>
            </a:r>
          </a:p>
          <a:p>
            <a:pPr marL="274320" lvl="1" indent="0" algn="ctr">
              <a:buNone/>
            </a:pPr>
            <a:r>
              <a:rPr lang="en-US" sz="2000" b="1" dirty="0">
                <a:solidFill>
                  <a:srgbClr val="7030A0"/>
                </a:solidFill>
              </a:rPr>
              <a:t>column_name1</a:t>
            </a:r>
            <a:r>
              <a:rPr lang="en-US" sz="2000" b="1" dirty="0">
                <a:solidFill>
                  <a:srgbClr val="FF0000"/>
                </a:solidFill>
              </a:rPr>
              <a:t>=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value1</a:t>
            </a:r>
            <a:r>
              <a:rPr lang="en-US" sz="2000" b="1" dirty="0">
                <a:solidFill>
                  <a:srgbClr val="FF0000"/>
                </a:solidFill>
              </a:rPr>
              <a:t>,</a:t>
            </a:r>
            <a:r>
              <a:rPr lang="en-US" sz="2000" b="1" dirty="0">
                <a:solidFill>
                  <a:srgbClr val="7030A0"/>
                </a:solidFill>
              </a:rPr>
              <a:t> column_name2</a:t>
            </a:r>
            <a:r>
              <a:rPr lang="en-US" sz="2000" b="1" dirty="0">
                <a:solidFill>
                  <a:srgbClr val="FF0000"/>
                </a:solidFill>
              </a:rPr>
              <a:t>=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value</a:t>
            </a:r>
            <a:r>
              <a:rPr lang="en-US" sz="2000" dirty="0">
                <a:solidFill>
                  <a:srgbClr val="FF0000"/>
                </a:solidFill>
              </a:rPr>
              <a:t>;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r>
              <a:rPr lang="en-US" sz="2000" b="1" u="sng" dirty="0" err="1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 #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00B050"/>
                </a:solidFill>
              </a:rPr>
              <a:t>Student  </a:t>
            </a:r>
            <a:r>
              <a:rPr lang="en-US" sz="2000" b="1" dirty="0" err="1">
                <a:latin typeface="FMAbhaya" panose="00000400000000000000" pitchFamily="2" charset="0"/>
              </a:rPr>
              <a:t>hk</a:t>
            </a:r>
            <a:r>
              <a:rPr lang="en-US" sz="2000" b="1" dirty="0">
                <a:latin typeface="FMAbhaya" panose="00000400000000000000" pitchFamily="2" charset="0"/>
              </a:rPr>
              <a:t> j.=j </a:t>
            </a:r>
            <a:r>
              <a:rPr lang="en-US" sz="2000" b="1" dirty="0" err="1">
                <a:latin typeface="FMAbhaya" panose="00000400000000000000" pitchFamily="2" charset="0"/>
              </a:rPr>
              <a:t>i|yd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o;a</a:t>
            </a:r>
            <a:r>
              <a:rPr lang="en-US" sz="2000" b="1" dirty="0">
                <a:latin typeface="FMAbhaya" panose="00000400000000000000" pitchFamily="2" charset="0"/>
              </a:rPr>
              <a:t>; we;=,;a </a:t>
            </a:r>
            <a:r>
              <a:rPr lang="en-US" sz="2000" b="1" dirty="0" err="1">
                <a:latin typeface="FMAbhaya" panose="00000400000000000000" pitchFamily="2" charset="0"/>
              </a:rPr>
              <a:t>lsÍu</a:t>
            </a:r>
            <a:endParaRPr lang="en-US" b="1" dirty="0">
              <a:latin typeface="FMAbhaya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828800"/>
            <a:ext cx="8077200" cy="9144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42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4426458" y="4514088"/>
            <a:ext cx="190500" cy="32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5029200"/>
            <a:ext cx="8503158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INSERT  INTO 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Student   </a:t>
            </a:r>
            <a:r>
              <a:rPr lang="en-US" sz="2000" b="1" dirty="0">
                <a:solidFill>
                  <a:srgbClr val="FF0000"/>
                </a:solidFill>
              </a:rPr>
              <a:t>SET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STIndex</a:t>
            </a:r>
            <a:r>
              <a:rPr lang="en-US" sz="2000" b="1" dirty="0">
                <a:solidFill>
                  <a:srgbClr val="FF0000"/>
                </a:solidFill>
              </a:rPr>
              <a:t> =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001</a:t>
            </a:r>
            <a:r>
              <a:rPr lang="en-US" sz="2000" b="1" dirty="0">
                <a:solidFill>
                  <a:srgbClr val="FF0000"/>
                </a:solidFill>
              </a:rPr>
              <a:t>,</a:t>
            </a:r>
            <a:r>
              <a:rPr lang="en-US" sz="2000" b="1" dirty="0">
                <a:solidFill>
                  <a:srgbClr val="7030A0"/>
                </a:solidFill>
              </a:rPr>
              <a:t> Name</a:t>
            </a:r>
            <a:r>
              <a:rPr lang="en-US" sz="2000" b="1" dirty="0">
                <a:solidFill>
                  <a:srgbClr val="FF0000"/>
                </a:solidFill>
              </a:rPr>
              <a:t> =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‘Kamal’</a:t>
            </a:r>
            <a:r>
              <a:rPr lang="en-US" sz="2000" b="1" dirty="0">
                <a:solidFill>
                  <a:srgbClr val="FF0000"/>
                </a:solidFill>
              </a:rPr>
              <a:t>,</a:t>
            </a:r>
            <a:r>
              <a:rPr lang="en-US" sz="2000" b="1" dirty="0">
                <a:solidFill>
                  <a:srgbClr val="7030A0"/>
                </a:solidFill>
              </a:rPr>
              <a:t> Address</a:t>
            </a:r>
            <a:r>
              <a:rPr lang="en-US" sz="2000" b="1" dirty="0">
                <a:solidFill>
                  <a:srgbClr val="FF0000"/>
                </a:solidFill>
              </a:rPr>
              <a:t> =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‘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</a:rPr>
              <a:t>Pallewela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’</a:t>
            </a:r>
            <a:r>
              <a:rPr lang="en-US" sz="2000" b="1" dirty="0">
                <a:solidFill>
                  <a:srgbClr val="FF0000"/>
                </a:solidFill>
              </a:rPr>
              <a:t>,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Phone_No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=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0711111111</a:t>
            </a:r>
            <a:r>
              <a:rPr lang="en-US" sz="2000" b="1" dirty="0">
                <a:solidFill>
                  <a:srgbClr val="FF000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744160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49" y="1600200"/>
            <a:ext cx="8839200" cy="4648200"/>
          </a:xfrm>
          <a:solidFill>
            <a:schemeClr val="tx1"/>
          </a:solidFill>
        </p:spPr>
        <p:txBody>
          <a:bodyPr anchor="t">
            <a:norm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SELECT</a:t>
            </a:r>
            <a:endParaRPr lang="en-US" sz="8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43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7694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>
                <a:solidFill>
                  <a:srgbClr val="FFFF00"/>
                </a:solidFill>
              </a:rPr>
              <a:t>DML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j,g</a:t>
            </a:r>
            <a:r>
              <a:rPr lang="en-US" sz="4400" b="1" u="sng" dirty="0">
                <a:solidFill>
                  <a:srgbClr val="FFFF00"/>
                </a:solidFill>
                <a:latin typeface="FMAbhaya" panose="00000400000000000000" pitchFamily="2" charset="0"/>
              </a:rPr>
              <a:t>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wod</a:t>
            </a:r>
            <a:r>
              <a:rPr lang="en-US" sz="4400" b="1" u="sng" dirty="0">
                <a:solidFill>
                  <a:srgbClr val="FFFF00"/>
                </a:solidFill>
                <a:latin typeface="FMAbhaya" panose="00000400000000000000" pitchFamily="2" charset="0"/>
              </a:rPr>
              <a:t>&lt; </a:t>
            </a:r>
            <a:r>
              <a:rPr lang="en-US" sz="4400" b="1" u="sng" dirty="0">
                <a:solidFill>
                  <a:srgbClr val="FFFF00"/>
                </a:solidFill>
              </a:rPr>
              <a:t>SQL </a:t>
            </a:r>
            <a:r>
              <a:rPr lang="en-US" sz="4400" b="1" u="sng" dirty="0" err="1">
                <a:solidFill>
                  <a:srgbClr val="FFFF00"/>
                </a:solidFill>
                <a:latin typeface="FMAbhaya" panose="00000400000000000000" pitchFamily="2" charset="0"/>
              </a:rPr>
              <a:t>úOdk</a:t>
            </a:r>
            <a:endParaRPr lang="en-US" sz="4400" b="1" u="sng" dirty="0">
              <a:solidFill>
                <a:srgbClr val="FFFF00"/>
              </a:solidFill>
              <a:latin typeface="FMAbhaya" panose="000004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3886200"/>
            <a:ext cx="8839200" cy="838200"/>
          </a:xfrm>
          <a:prstGeom prst="rect">
            <a:avLst/>
          </a:prstGeom>
          <a:solidFill>
            <a:schemeClr val="tx1"/>
          </a:solidFill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j.=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jl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 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o;a</a:t>
            </a:r>
            <a:r>
              <a:rPr lang="en-US" sz="4000" u="sng" dirty="0">
                <a:solidFill>
                  <a:prstClr val="white"/>
                </a:solidFill>
                <a:latin typeface="FMAbhaya" panose="00000400000000000000" pitchFamily="2" charset="0"/>
              </a:rPr>
              <a:t>; </a:t>
            </a:r>
            <a:r>
              <a:rPr lang="en-US" sz="4000" u="sng" dirty="0" err="1">
                <a:solidFill>
                  <a:prstClr val="white"/>
                </a:solidFill>
                <a:latin typeface="FMAbhaya" panose="00000400000000000000" pitchFamily="2" charset="0"/>
              </a:rPr>
              <a:t>úuiSu</a:t>
            </a:r>
            <a:endParaRPr lang="en-US" sz="4000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3037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o;a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;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úuiSu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SELECT / 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274320" lvl="1" indent="0" algn="ctr">
              <a:buNone/>
            </a:pP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SELECT  *  FROM 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;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r>
              <a:rPr lang="en-US" sz="2000" b="1" u="sng" dirty="0" err="1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 #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00B050"/>
                </a:solidFill>
              </a:rPr>
              <a:t>Student  </a:t>
            </a:r>
            <a:r>
              <a:rPr lang="en-US" sz="2000" b="1" dirty="0" err="1">
                <a:latin typeface="FMAbhaya" panose="00000400000000000000" pitchFamily="2" charset="0"/>
              </a:rPr>
              <a:t>hk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j.fõ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we;s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ish¨u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o;a</a:t>
            </a:r>
            <a:r>
              <a:rPr lang="en-US" sz="2000" b="1" dirty="0">
                <a:latin typeface="FMAbhaya" panose="00000400000000000000" pitchFamily="2" charset="0"/>
              </a:rPr>
              <a:t>; ,</a:t>
            </a:r>
            <a:r>
              <a:rPr lang="en-US" sz="2000" b="1" dirty="0" err="1">
                <a:latin typeface="FMAbhaya" panose="00000400000000000000" pitchFamily="2" charset="0"/>
              </a:rPr>
              <a:t>nd</a:t>
            </a:r>
            <a:r>
              <a:rPr lang="en-US" sz="2000" b="1" dirty="0">
                <a:latin typeface="FMAbhaya" panose="00000400000000000000" pitchFamily="2" charset="0"/>
              </a:rPr>
              <a:t> .</a:t>
            </a:r>
            <a:r>
              <a:rPr lang="en-US" sz="2000" b="1" dirty="0" err="1">
                <a:latin typeface="FMAbhaya" panose="00000400000000000000" pitchFamily="2" charset="0"/>
              </a:rPr>
              <a:t>ekSu</a:t>
            </a:r>
            <a:endParaRPr lang="en-US" b="1" dirty="0">
              <a:latin typeface="FMAbhaya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4558" y="2438400"/>
            <a:ext cx="8077200" cy="8382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44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4426458" y="4514088"/>
            <a:ext cx="190500" cy="32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0129" y="5181600"/>
            <a:ext cx="8503158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 algn="ctr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SELECT  *  FROM  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Student </a:t>
            </a:r>
            <a:r>
              <a:rPr lang="en-US" sz="2000" b="1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" y="1600200"/>
            <a:ext cx="8839200" cy="55399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iïmQ¾K j.=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fõu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we;s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o;a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; ,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nd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.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ekSu</a:t>
            </a:r>
            <a:endParaRPr lang="en-US" sz="3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FMAbhaya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4213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o;a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;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úuiSu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SELECT / 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274320" lvl="1" indent="0" algn="ctr">
              <a:buNone/>
            </a:pP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SELECT </a:t>
            </a:r>
            <a:r>
              <a:rPr lang="en-US" sz="2000" b="1" dirty="0">
                <a:solidFill>
                  <a:srgbClr val="7030A0"/>
                </a:solidFill>
              </a:rPr>
              <a:t>column_name1 </a:t>
            </a:r>
            <a:r>
              <a:rPr lang="en-US" sz="2000" b="1" dirty="0">
                <a:solidFill>
                  <a:srgbClr val="FF0000"/>
                </a:solidFill>
              </a:rPr>
              <a:t>,</a:t>
            </a:r>
            <a:r>
              <a:rPr lang="en-US" sz="2000" b="1" dirty="0">
                <a:solidFill>
                  <a:srgbClr val="7030A0"/>
                </a:solidFill>
              </a:rPr>
              <a:t> column_name2  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FROM 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;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r>
              <a:rPr lang="en-US" sz="2000" b="1" u="sng" dirty="0" err="1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 #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00B050"/>
                </a:solidFill>
              </a:rPr>
              <a:t>Student  </a:t>
            </a:r>
            <a:r>
              <a:rPr lang="en-US" sz="2000" b="1" dirty="0" err="1">
                <a:latin typeface="FMAbhaya" panose="00000400000000000000" pitchFamily="2" charset="0"/>
              </a:rPr>
              <a:t>hk</a:t>
            </a:r>
            <a:r>
              <a:rPr lang="en-US" sz="2000" b="1" dirty="0">
                <a:latin typeface="FMAbhaya" panose="00000400000000000000" pitchFamily="2" charset="0"/>
              </a:rPr>
              <a:t> j.=</a:t>
            </a:r>
            <a:r>
              <a:rPr lang="en-US" sz="2000" b="1" dirty="0" err="1">
                <a:latin typeface="FMAbhaya" panose="00000400000000000000" pitchFamily="2" charset="0"/>
              </a:rPr>
              <a:t>fõ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we;s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ish¨u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o;a</a:t>
            </a:r>
            <a:r>
              <a:rPr lang="en-US" sz="2000" b="1" dirty="0">
                <a:latin typeface="FMAbhaya" panose="00000400000000000000" pitchFamily="2" charset="0"/>
              </a:rPr>
              <a:t>; ,</a:t>
            </a:r>
            <a:r>
              <a:rPr lang="en-US" sz="2000" b="1" dirty="0" err="1">
                <a:latin typeface="FMAbhaya" panose="00000400000000000000" pitchFamily="2" charset="0"/>
              </a:rPr>
              <a:t>nd</a:t>
            </a:r>
            <a:r>
              <a:rPr lang="en-US" sz="2000" b="1" dirty="0">
                <a:latin typeface="FMAbhaya" panose="00000400000000000000" pitchFamily="2" charset="0"/>
              </a:rPr>
              <a:t> .</a:t>
            </a:r>
            <a:r>
              <a:rPr lang="en-US" sz="2000" b="1" dirty="0" err="1">
                <a:latin typeface="FMAbhaya" panose="00000400000000000000" pitchFamily="2" charset="0"/>
              </a:rPr>
              <a:t>ekSu</a:t>
            </a:r>
            <a:endParaRPr lang="en-US" b="1" dirty="0">
              <a:latin typeface="FMAbhaya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0129" y="2438400"/>
            <a:ext cx="8569071" cy="8382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45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4426458" y="4514088"/>
            <a:ext cx="190500" cy="32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0129" y="5181600"/>
            <a:ext cx="8503158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 algn="ctr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SELECT </a:t>
            </a:r>
            <a:r>
              <a:rPr lang="en-US" sz="2000" b="1" dirty="0" err="1">
                <a:solidFill>
                  <a:srgbClr val="7030A0"/>
                </a:solidFill>
              </a:rPr>
              <a:t>STIndex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,</a:t>
            </a:r>
            <a:r>
              <a:rPr lang="en-US" sz="2000" b="1" dirty="0">
                <a:solidFill>
                  <a:srgbClr val="7030A0"/>
                </a:solidFill>
              </a:rPr>
              <a:t> Name</a:t>
            </a:r>
            <a:r>
              <a:rPr lang="en-US" sz="2000" b="1" dirty="0">
                <a:solidFill>
                  <a:srgbClr val="FF0000"/>
                </a:solidFill>
              </a:rPr>
              <a:t>  FROM  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Student </a:t>
            </a:r>
            <a:r>
              <a:rPr lang="en-US" sz="2000" b="1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" y="1600200"/>
            <a:ext cx="8839200" cy="55399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f;dard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.;a 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Wm,els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j, 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o;a</a:t>
            </a:r>
            <a:r>
              <a:rPr lang="en-US" sz="3000" b="1" u="sng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; muKla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,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nd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.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ekSu</a:t>
            </a:r>
            <a:endParaRPr lang="en-US" sz="3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FMAbhaya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7298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o;a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;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úuiSu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SELECT /  FROM  /  </a:t>
            </a:r>
            <a:r>
              <a:rPr lang="en-US" dirty="0">
                <a:solidFill>
                  <a:srgbClr val="FFFF00"/>
                </a:solidFill>
              </a:rPr>
              <a:t>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274320" lvl="1" indent="0" algn="ctr">
              <a:buNone/>
            </a:pP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endParaRPr lang="en-US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endParaRPr lang="en-US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SELECT  </a:t>
            </a:r>
            <a:r>
              <a:rPr lang="en-US" sz="1800" b="1" dirty="0">
                <a:solidFill>
                  <a:srgbClr val="7030A0"/>
                </a:solidFill>
              </a:rPr>
              <a:t>*  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FROM  </a:t>
            </a:r>
            <a:r>
              <a:rPr lang="en-US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WHERE  </a:t>
            </a:r>
            <a:r>
              <a:rPr lang="en-US" sz="1800" b="1" dirty="0">
                <a:solidFill>
                  <a:srgbClr val="7030A0"/>
                </a:solidFill>
              </a:rPr>
              <a:t>column_name1</a:t>
            </a:r>
            <a:r>
              <a:rPr lang="en-US" sz="1800" b="1" dirty="0">
                <a:solidFill>
                  <a:srgbClr val="FF0000"/>
                </a:solidFill>
              </a:rPr>
              <a:t>=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value1</a:t>
            </a:r>
            <a:r>
              <a:rPr lang="en-US" sz="1800" dirty="0">
                <a:solidFill>
                  <a:srgbClr val="FF0000"/>
                </a:solidFill>
              </a:rPr>
              <a:t>;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marL="0" indent="0" algn="ctr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0" indent="0" algn="ctr">
              <a:buNone/>
            </a:pPr>
            <a:r>
              <a:rPr lang="en-US" sz="2000" b="1" u="sng" dirty="0" err="1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 #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00B050"/>
                </a:solidFill>
              </a:rPr>
              <a:t>Student  </a:t>
            </a:r>
            <a:r>
              <a:rPr lang="en-US" sz="2000" b="1" dirty="0" err="1">
                <a:latin typeface="FMAbhaya" panose="00000400000000000000" pitchFamily="2" charset="0"/>
              </a:rPr>
              <a:t>hk</a:t>
            </a:r>
            <a:r>
              <a:rPr lang="en-US" sz="2000" b="1" dirty="0">
                <a:latin typeface="FMAbhaya" panose="00000400000000000000" pitchFamily="2" charset="0"/>
              </a:rPr>
              <a:t> j.=</a:t>
            </a:r>
            <a:r>
              <a:rPr lang="en-US" sz="2000" b="1" dirty="0" err="1">
                <a:latin typeface="FMAbhaya" panose="00000400000000000000" pitchFamily="2" charset="0"/>
              </a:rPr>
              <a:t>fõ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we;s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</a:rPr>
              <a:t>Name </a:t>
            </a:r>
            <a:r>
              <a:rPr lang="en-US" sz="2000" b="1" dirty="0" err="1">
                <a:latin typeface="FMAbhaya" panose="00000400000000000000" pitchFamily="2" charset="0"/>
              </a:rPr>
              <a:t>tl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Kamal </a:t>
            </a:r>
            <a:r>
              <a:rPr lang="en-US" sz="2000" b="1" dirty="0" err="1">
                <a:latin typeface="FMAbhaya" panose="00000400000000000000" pitchFamily="2" charset="0"/>
              </a:rPr>
              <a:t>jk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ish¨u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o;a</a:t>
            </a:r>
            <a:r>
              <a:rPr lang="en-US" sz="2000" b="1" dirty="0">
                <a:latin typeface="FMAbhaya" panose="00000400000000000000" pitchFamily="2" charset="0"/>
              </a:rPr>
              <a:t>; ,</a:t>
            </a:r>
            <a:r>
              <a:rPr lang="en-US" sz="2000" b="1" dirty="0" err="1">
                <a:latin typeface="FMAbhaya" panose="00000400000000000000" pitchFamily="2" charset="0"/>
              </a:rPr>
              <a:t>nd</a:t>
            </a:r>
            <a:r>
              <a:rPr lang="en-US" sz="2000" b="1" dirty="0">
                <a:latin typeface="FMAbhaya" panose="00000400000000000000" pitchFamily="2" charset="0"/>
              </a:rPr>
              <a:t> .</a:t>
            </a:r>
            <a:r>
              <a:rPr lang="en-US" sz="2000" b="1" dirty="0" err="1">
                <a:latin typeface="FMAbhaya" panose="00000400000000000000" pitchFamily="2" charset="0"/>
              </a:rPr>
              <a:t>ekSu</a:t>
            </a:r>
            <a:endParaRPr lang="en-US" b="1" dirty="0">
              <a:latin typeface="FMAbhaya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2422" y="3048000"/>
            <a:ext cx="8569071" cy="8382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46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4390643" y="5209032"/>
            <a:ext cx="190500" cy="32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0129" y="5765412"/>
            <a:ext cx="8503158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 algn="ctr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SELECT *  FROM 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Student   </a:t>
            </a:r>
            <a:r>
              <a:rPr lang="en-US" sz="2000" b="1" dirty="0">
                <a:solidFill>
                  <a:srgbClr val="FF0000"/>
                </a:solidFill>
              </a:rPr>
              <a:t>WHERE  </a:t>
            </a:r>
            <a:r>
              <a:rPr lang="en-US" sz="2000" b="1" dirty="0">
                <a:solidFill>
                  <a:srgbClr val="7030A0"/>
                </a:solidFill>
              </a:rPr>
              <a:t>Name </a:t>
            </a:r>
            <a:r>
              <a:rPr lang="en-US" sz="2000" b="1" dirty="0">
                <a:solidFill>
                  <a:srgbClr val="FF0000"/>
                </a:solidFill>
              </a:rPr>
              <a:t>= ‘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Kamal</a:t>
            </a:r>
            <a:r>
              <a:rPr lang="en-US" sz="2000" b="1" dirty="0">
                <a:solidFill>
                  <a:srgbClr val="FF0000"/>
                </a:solidFill>
              </a:rPr>
              <a:t>’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" y="1600200"/>
            <a:ext cx="8839200" cy="110799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fldkafoais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iys;j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o;a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; 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úuiSu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- </a:t>
            </a: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3000" b="1" u="sng" spc="50" dirty="0" err="1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tla</a:t>
            </a:r>
            <a:r>
              <a:rPr lang="en-US" sz="3000" b="1" u="sng" spc="5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fldkafoaishla</a:t>
            </a:r>
            <a:r>
              <a:rPr lang="en-US" sz="3000" b="1" u="sng" spc="5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muKla</a:t>
            </a:r>
            <a:endParaRPr lang="en-US" sz="3000" b="1" spc="50" dirty="0">
              <a:ln w="12700" cmpd="sng">
                <a:solidFill>
                  <a:srgbClr val="FF00FF"/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FMAbhaya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0568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o;a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;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úuiSu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SELECT /  FROM  /  WHERE  /</a:t>
            </a:r>
            <a:r>
              <a:rPr lang="en-US" dirty="0">
                <a:solidFill>
                  <a:srgbClr val="FFFF00"/>
                </a:solidFill>
              </a:rPr>
              <a:t>  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274320" lvl="1" indent="0" algn="ctr">
              <a:buNone/>
            </a:pP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endParaRPr lang="en-US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SELECT  </a:t>
            </a:r>
            <a:r>
              <a:rPr lang="en-US" sz="1800" b="1" dirty="0">
                <a:solidFill>
                  <a:srgbClr val="7030A0"/>
                </a:solidFill>
              </a:rPr>
              <a:t>*  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FROM  </a:t>
            </a:r>
            <a:r>
              <a:rPr lang="en-US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WHERE  </a:t>
            </a:r>
            <a:r>
              <a:rPr lang="en-US" sz="1800" b="1" dirty="0">
                <a:solidFill>
                  <a:srgbClr val="7030A0"/>
                </a:solidFill>
              </a:rPr>
              <a:t>column_name1</a:t>
            </a:r>
            <a:r>
              <a:rPr lang="en-US" sz="1800" b="1" dirty="0">
                <a:solidFill>
                  <a:srgbClr val="FF0000"/>
                </a:solidFill>
              </a:rPr>
              <a:t>=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value1 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AND </a:t>
            </a:r>
            <a:r>
              <a:rPr lang="en-US" sz="1800" b="1" dirty="0">
                <a:solidFill>
                  <a:srgbClr val="7030A0"/>
                </a:solidFill>
              </a:rPr>
              <a:t>column_name2</a:t>
            </a:r>
            <a:r>
              <a:rPr lang="en-US" sz="1800" b="1" dirty="0">
                <a:solidFill>
                  <a:srgbClr val="FF0000"/>
                </a:solidFill>
              </a:rPr>
              <a:t>=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value2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;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marL="0" indent="0" algn="ctr">
              <a:buNone/>
            </a:pPr>
            <a:r>
              <a:rPr lang="en-US" sz="2000" b="1" u="sng" dirty="0" err="1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 #</a:t>
            </a:r>
          </a:p>
          <a:p>
            <a:pPr marL="0" lvl="1" indent="0" algn="ctr">
              <a:buClr>
                <a:schemeClr val="accent1"/>
              </a:buClr>
              <a:buSzPct val="85000"/>
              <a:buNone/>
            </a:pPr>
            <a:r>
              <a:rPr lang="en-US" sz="2000" b="1" dirty="0">
                <a:solidFill>
                  <a:srgbClr val="00B050"/>
                </a:solidFill>
              </a:rPr>
              <a:t>Student  </a:t>
            </a:r>
            <a:r>
              <a:rPr lang="en-US" sz="20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hk</a:t>
            </a:r>
            <a:r>
              <a:rPr lang="en-US" sz="2000" b="1" dirty="0">
                <a:solidFill>
                  <a:schemeClr val="tx1"/>
                </a:solidFill>
                <a:latin typeface="FMAbhaya" panose="00000400000000000000" pitchFamily="2" charset="0"/>
              </a:rPr>
              <a:t> j.=</a:t>
            </a:r>
            <a:r>
              <a:rPr lang="en-US" sz="20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fõ</a:t>
            </a:r>
            <a:r>
              <a:rPr lang="en-US" sz="2000" b="1" dirty="0">
                <a:solidFill>
                  <a:schemeClr val="tx1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we;s</a:t>
            </a:r>
            <a:r>
              <a:rPr lang="en-US" sz="2000" b="1" dirty="0">
                <a:solidFill>
                  <a:schemeClr val="tx1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</a:rPr>
              <a:t>Name </a:t>
            </a:r>
            <a:r>
              <a:rPr lang="en-US" sz="20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tl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Kamal              </a:t>
            </a:r>
            <a:r>
              <a:rPr lang="en-US" sz="1800" b="1" dirty="0">
                <a:solidFill>
                  <a:srgbClr val="7030A0"/>
                </a:solidFill>
              </a:rPr>
              <a:t>Address </a:t>
            </a:r>
            <a:r>
              <a:rPr lang="en-US" sz="18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tl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</a:rPr>
              <a:t>Pallewela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jk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ish¨u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o;a</a:t>
            </a:r>
            <a:r>
              <a:rPr lang="en-US" sz="2000" b="1" dirty="0">
                <a:latin typeface="FMAbhaya" panose="00000400000000000000" pitchFamily="2" charset="0"/>
              </a:rPr>
              <a:t>; ,</a:t>
            </a:r>
            <a:r>
              <a:rPr lang="en-US" sz="2000" b="1" dirty="0" err="1">
                <a:latin typeface="FMAbhaya" panose="00000400000000000000" pitchFamily="2" charset="0"/>
              </a:rPr>
              <a:t>nd</a:t>
            </a:r>
            <a:r>
              <a:rPr lang="en-US" sz="2000" b="1" dirty="0">
                <a:latin typeface="FMAbhaya" panose="00000400000000000000" pitchFamily="2" charset="0"/>
              </a:rPr>
              <a:t> .</a:t>
            </a:r>
            <a:r>
              <a:rPr lang="en-US" sz="2000" b="1" dirty="0" err="1">
                <a:latin typeface="FMAbhaya" panose="00000400000000000000" pitchFamily="2" charset="0"/>
              </a:rPr>
              <a:t>ekSu</a:t>
            </a:r>
            <a:endParaRPr lang="en-US" b="1" dirty="0">
              <a:latin typeface="FMAbhaya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7464" y="2819400"/>
            <a:ext cx="8569071" cy="10668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47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4476750" y="5181600"/>
            <a:ext cx="190500" cy="32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420" y="5638800"/>
            <a:ext cx="8503158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 algn="ctr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SELECT *  FROM 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Student   </a:t>
            </a:r>
            <a:r>
              <a:rPr lang="en-US" sz="2000" b="1" dirty="0">
                <a:solidFill>
                  <a:srgbClr val="FF0000"/>
                </a:solidFill>
              </a:rPr>
              <a:t>WHERE  </a:t>
            </a:r>
            <a:r>
              <a:rPr lang="en-US" sz="2000" b="1" dirty="0">
                <a:solidFill>
                  <a:srgbClr val="7030A0"/>
                </a:solidFill>
              </a:rPr>
              <a:t>Name </a:t>
            </a:r>
            <a:r>
              <a:rPr lang="en-US" sz="2000" b="1" dirty="0">
                <a:solidFill>
                  <a:srgbClr val="FF0000"/>
                </a:solidFill>
              </a:rPr>
              <a:t>= ‘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Kamal</a:t>
            </a:r>
            <a:r>
              <a:rPr lang="en-US" sz="2000" b="1" dirty="0">
                <a:solidFill>
                  <a:srgbClr val="FF0000"/>
                </a:solidFill>
              </a:rPr>
              <a:t>’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AND </a:t>
            </a:r>
            <a:r>
              <a:rPr lang="en-US" sz="2000" b="1" dirty="0">
                <a:solidFill>
                  <a:srgbClr val="7030A0"/>
                </a:solidFill>
              </a:rPr>
              <a:t>Address</a:t>
            </a:r>
            <a:r>
              <a:rPr lang="en-US" sz="2000" b="1" dirty="0">
                <a:solidFill>
                  <a:srgbClr val="FF0000"/>
                </a:solidFill>
              </a:rPr>
              <a:t> = ‘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</a:rPr>
              <a:t>Pallewela</a:t>
            </a:r>
            <a:r>
              <a:rPr lang="en-US" sz="2000" b="1" dirty="0">
                <a:solidFill>
                  <a:srgbClr val="FF0000"/>
                </a:solidFill>
              </a:rPr>
              <a:t> ’ </a:t>
            </a:r>
            <a:r>
              <a:rPr lang="en-US" sz="20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" y="1591056"/>
            <a:ext cx="8839200" cy="110799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fldkafoais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iys;j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o;a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; 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úuiSu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- </a:t>
            </a: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3000" b="1" u="sng" spc="50" dirty="0" err="1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fldkafoais</a:t>
            </a:r>
            <a:r>
              <a:rPr lang="en-US" sz="3000" b="1" u="sng" spc="5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folla</a:t>
            </a:r>
            <a:r>
              <a:rPr lang="en-US" sz="3000" b="1" u="sng" spc="5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muKla</a:t>
            </a:r>
            <a:endParaRPr lang="en-US" sz="3000" b="1" spc="50" dirty="0">
              <a:ln w="12700" cmpd="sng">
                <a:solidFill>
                  <a:srgbClr val="FF00FF"/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FMAbhaya" panose="000004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10200" y="4337304"/>
            <a:ext cx="685800" cy="35356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iy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791493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o;a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;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úuiSu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SELECT /  FROM  /  WHERE  /</a:t>
            </a:r>
            <a:r>
              <a:rPr lang="en-US" dirty="0">
                <a:solidFill>
                  <a:srgbClr val="FFFF00"/>
                </a:solidFill>
              </a:rPr>
              <a:t>  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274320" lvl="1" indent="0" algn="ctr">
              <a:buNone/>
            </a:pP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endParaRPr lang="en-US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SELECT  </a:t>
            </a:r>
            <a:r>
              <a:rPr lang="en-US" sz="1800" b="1" dirty="0">
                <a:solidFill>
                  <a:srgbClr val="7030A0"/>
                </a:solidFill>
              </a:rPr>
              <a:t>*  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FROM  </a:t>
            </a:r>
            <a:r>
              <a:rPr lang="en-US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WHERE  </a:t>
            </a:r>
            <a:r>
              <a:rPr lang="en-US" sz="1800" b="1" dirty="0">
                <a:solidFill>
                  <a:srgbClr val="7030A0"/>
                </a:solidFill>
              </a:rPr>
              <a:t>column_name1</a:t>
            </a:r>
            <a:r>
              <a:rPr lang="en-US" sz="1800" b="1" dirty="0">
                <a:solidFill>
                  <a:srgbClr val="FF0000"/>
                </a:solidFill>
              </a:rPr>
              <a:t>=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value1 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OR </a:t>
            </a:r>
            <a:r>
              <a:rPr lang="en-US" sz="1800" b="1" dirty="0">
                <a:solidFill>
                  <a:srgbClr val="7030A0"/>
                </a:solidFill>
              </a:rPr>
              <a:t>column_name2</a:t>
            </a:r>
            <a:r>
              <a:rPr lang="en-US" sz="1800" b="1" dirty="0">
                <a:solidFill>
                  <a:srgbClr val="FF0000"/>
                </a:solidFill>
              </a:rPr>
              <a:t>=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value2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;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marL="0" indent="0" algn="ctr">
              <a:buNone/>
            </a:pPr>
            <a:r>
              <a:rPr lang="en-US" sz="2000" b="1" u="sng" dirty="0" err="1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 #</a:t>
            </a:r>
          </a:p>
          <a:p>
            <a:pPr marL="0" lvl="1" indent="0" algn="ctr">
              <a:buClr>
                <a:schemeClr val="accent1"/>
              </a:buClr>
              <a:buSzPct val="85000"/>
              <a:buNone/>
            </a:pPr>
            <a:r>
              <a:rPr lang="en-US" sz="2000" b="1" dirty="0">
                <a:solidFill>
                  <a:srgbClr val="00B050"/>
                </a:solidFill>
              </a:rPr>
              <a:t>Student  </a:t>
            </a:r>
            <a:r>
              <a:rPr lang="en-US" sz="20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hk</a:t>
            </a:r>
            <a:r>
              <a:rPr lang="en-US" sz="2000" b="1" dirty="0">
                <a:solidFill>
                  <a:schemeClr val="tx1"/>
                </a:solidFill>
                <a:latin typeface="FMAbhaya" panose="00000400000000000000" pitchFamily="2" charset="0"/>
              </a:rPr>
              <a:t> j.=</a:t>
            </a:r>
            <a:r>
              <a:rPr lang="en-US" sz="20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fõ</a:t>
            </a:r>
            <a:r>
              <a:rPr lang="en-US" sz="2000" b="1" dirty="0">
                <a:solidFill>
                  <a:schemeClr val="tx1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we;s</a:t>
            </a:r>
            <a:r>
              <a:rPr lang="en-US" sz="2000" b="1" dirty="0">
                <a:solidFill>
                  <a:schemeClr val="tx1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</a:rPr>
              <a:t>Name </a:t>
            </a:r>
            <a:r>
              <a:rPr lang="en-US" sz="20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tl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Kamal              </a:t>
            </a:r>
            <a:r>
              <a:rPr lang="en-US" sz="1800" b="1" dirty="0">
                <a:solidFill>
                  <a:srgbClr val="7030A0"/>
                </a:solidFill>
              </a:rPr>
              <a:t>Address </a:t>
            </a:r>
            <a:r>
              <a:rPr lang="en-US" sz="18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tl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</a:rPr>
              <a:t>Pallewela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jk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ish¨u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o;a</a:t>
            </a:r>
            <a:r>
              <a:rPr lang="en-US" sz="2000" b="1" dirty="0">
                <a:latin typeface="FMAbhaya" panose="00000400000000000000" pitchFamily="2" charset="0"/>
              </a:rPr>
              <a:t>; ,</a:t>
            </a:r>
            <a:r>
              <a:rPr lang="en-US" sz="2000" b="1" dirty="0" err="1">
                <a:latin typeface="FMAbhaya" panose="00000400000000000000" pitchFamily="2" charset="0"/>
              </a:rPr>
              <a:t>nd</a:t>
            </a:r>
            <a:r>
              <a:rPr lang="en-US" sz="2000" b="1" dirty="0">
                <a:latin typeface="FMAbhaya" panose="00000400000000000000" pitchFamily="2" charset="0"/>
              </a:rPr>
              <a:t> .</a:t>
            </a:r>
            <a:r>
              <a:rPr lang="en-US" sz="2000" b="1" dirty="0" err="1">
                <a:latin typeface="FMAbhaya" panose="00000400000000000000" pitchFamily="2" charset="0"/>
              </a:rPr>
              <a:t>ekSu</a:t>
            </a:r>
            <a:endParaRPr lang="en-US" b="1" dirty="0">
              <a:latin typeface="FMAbhaya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7464" y="2819400"/>
            <a:ext cx="8569071" cy="10668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48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4476750" y="5181600"/>
            <a:ext cx="190500" cy="32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420" y="5638800"/>
            <a:ext cx="8503158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 algn="ctr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SELECT *  FROM 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Student   </a:t>
            </a:r>
            <a:r>
              <a:rPr lang="en-US" sz="2000" b="1" dirty="0">
                <a:solidFill>
                  <a:srgbClr val="FF0000"/>
                </a:solidFill>
              </a:rPr>
              <a:t>WHERE  </a:t>
            </a:r>
            <a:r>
              <a:rPr lang="en-US" sz="2000" b="1" dirty="0">
                <a:solidFill>
                  <a:srgbClr val="7030A0"/>
                </a:solidFill>
              </a:rPr>
              <a:t>Name </a:t>
            </a:r>
            <a:r>
              <a:rPr lang="en-US" sz="2000" b="1" dirty="0">
                <a:solidFill>
                  <a:srgbClr val="FF0000"/>
                </a:solidFill>
              </a:rPr>
              <a:t>= ‘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Kamal</a:t>
            </a:r>
            <a:r>
              <a:rPr lang="en-US" sz="2000" b="1" dirty="0">
                <a:solidFill>
                  <a:srgbClr val="FF0000"/>
                </a:solidFill>
              </a:rPr>
              <a:t>’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2000" b="1" dirty="0">
                <a:solidFill>
                  <a:srgbClr val="FF0000"/>
                </a:solidFill>
              </a:rPr>
              <a:t>OR  </a:t>
            </a:r>
            <a:r>
              <a:rPr lang="en-US" sz="2000" b="1" dirty="0">
                <a:solidFill>
                  <a:srgbClr val="7030A0"/>
                </a:solidFill>
              </a:rPr>
              <a:t>Address</a:t>
            </a:r>
            <a:r>
              <a:rPr lang="en-US" sz="2000" b="1" dirty="0">
                <a:solidFill>
                  <a:srgbClr val="FF0000"/>
                </a:solidFill>
              </a:rPr>
              <a:t> = ‘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</a:rPr>
              <a:t>Pallewela</a:t>
            </a:r>
            <a:r>
              <a:rPr lang="en-US" sz="2000" b="1" dirty="0">
                <a:solidFill>
                  <a:srgbClr val="FF0000"/>
                </a:solidFill>
              </a:rPr>
              <a:t> ’ </a:t>
            </a:r>
            <a:r>
              <a:rPr lang="en-US" sz="20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" y="1591056"/>
            <a:ext cx="8839200" cy="110799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fldkafoais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iys;j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o;a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; 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úuiSu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- </a:t>
            </a: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3000" b="1" u="sng" spc="50" dirty="0" err="1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fldkafoais</a:t>
            </a:r>
            <a:r>
              <a:rPr lang="en-US" sz="3000" b="1" u="sng" spc="5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folla</a:t>
            </a:r>
            <a:r>
              <a:rPr lang="en-US" sz="3000" b="1" u="sng" spc="5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w;ßka</a:t>
            </a:r>
            <a:r>
              <a:rPr lang="en-US" sz="3000" b="1" u="sng" spc="5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tlla</a:t>
            </a:r>
            <a:r>
              <a:rPr lang="en-US" sz="3000" b="1" u="sng" spc="5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i;H</a:t>
            </a:r>
            <a:r>
              <a:rPr lang="en-US" sz="3000" b="1" u="sng" spc="5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úg</a:t>
            </a:r>
            <a:r>
              <a:rPr lang="en-US" sz="3000" b="1" u="sng" spc="5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muKla</a:t>
            </a:r>
            <a:r>
              <a:rPr lang="en-US" sz="3000" b="1" u="sng" spc="5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endParaRPr lang="en-US" sz="3000" b="1" spc="50" dirty="0">
              <a:ln w="12700" cmpd="sng">
                <a:solidFill>
                  <a:srgbClr val="FF00FF"/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FMAbhaya" panose="000004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10200" y="4337304"/>
            <a:ext cx="685800" cy="35356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fyda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2700869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o;a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;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úuiSu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SELECT /  FROM  /  WHERE  /</a:t>
            </a:r>
            <a:r>
              <a:rPr lang="en-US" dirty="0">
                <a:solidFill>
                  <a:srgbClr val="FFFF00"/>
                </a:solidFill>
              </a:rPr>
              <a:t>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AND</a:t>
            </a:r>
            <a:r>
              <a:rPr lang="en-US" dirty="0">
                <a:solidFill>
                  <a:srgbClr val="FF0000"/>
                </a:solidFill>
              </a:rPr>
              <a:t>  /</a:t>
            </a:r>
            <a:r>
              <a:rPr lang="en-US" dirty="0">
                <a:solidFill>
                  <a:srgbClr val="FFFF00"/>
                </a:solidFill>
              </a:rPr>
              <a:t>  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274320" lvl="1" indent="0" algn="ctr">
              <a:buNone/>
            </a:pP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endParaRPr lang="en-US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SELECT  </a:t>
            </a:r>
            <a:r>
              <a:rPr lang="en-US" sz="1800" b="1" dirty="0">
                <a:solidFill>
                  <a:srgbClr val="7030A0"/>
                </a:solidFill>
              </a:rPr>
              <a:t>*  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FROM  </a:t>
            </a:r>
            <a:r>
              <a:rPr lang="en-US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WHERE  </a:t>
            </a:r>
            <a:r>
              <a:rPr lang="en-US" sz="1800" b="1" dirty="0">
                <a:solidFill>
                  <a:srgbClr val="7030A0"/>
                </a:solidFill>
              </a:rPr>
              <a:t>column_name1</a:t>
            </a:r>
            <a:r>
              <a:rPr lang="en-US" sz="1800" b="1" dirty="0">
                <a:solidFill>
                  <a:srgbClr val="FF0000"/>
                </a:solidFill>
              </a:rPr>
              <a:t>=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value1 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AND </a:t>
            </a:r>
            <a:r>
              <a:rPr lang="en-US" sz="1800" b="1" dirty="0">
                <a:solidFill>
                  <a:srgbClr val="7030A0"/>
                </a:solidFill>
              </a:rPr>
              <a:t>column_name2</a:t>
            </a:r>
            <a:r>
              <a:rPr lang="en-US" sz="1800" b="1" dirty="0">
                <a:solidFill>
                  <a:srgbClr val="FF0000"/>
                </a:solidFill>
              </a:rPr>
              <a:t>=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value2  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OR   </a:t>
            </a:r>
            <a:r>
              <a:rPr lang="en-US" sz="1800" b="1" dirty="0">
                <a:solidFill>
                  <a:srgbClr val="7030A0"/>
                </a:solidFill>
              </a:rPr>
              <a:t>column_name3</a:t>
            </a:r>
            <a:r>
              <a:rPr lang="en-US" sz="1800" b="1" dirty="0">
                <a:solidFill>
                  <a:srgbClr val="FF0000"/>
                </a:solidFill>
              </a:rPr>
              <a:t>=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value3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;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marL="0" indent="0" algn="ctr">
              <a:buNone/>
            </a:pPr>
            <a:r>
              <a:rPr lang="en-US" sz="2000" b="1" u="sng" dirty="0" err="1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 #</a:t>
            </a:r>
          </a:p>
          <a:p>
            <a:pPr marL="0" lvl="1" indent="0" algn="ctr">
              <a:buClr>
                <a:schemeClr val="accent1"/>
              </a:buClr>
              <a:buSzPct val="85000"/>
              <a:buNone/>
            </a:pPr>
            <a:r>
              <a:rPr lang="en-US" sz="2000" b="1" dirty="0">
                <a:solidFill>
                  <a:srgbClr val="00B050"/>
                </a:solidFill>
              </a:rPr>
              <a:t>Student  </a:t>
            </a:r>
            <a:r>
              <a:rPr lang="en-US" sz="20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hk</a:t>
            </a:r>
            <a:r>
              <a:rPr lang="en-US" sz="2000" b="1" dirty="0">
                <a:solidFill>
                  <a:schemeClr val="tx1"/>
                </a:solidFill>
                <a:latin typeface="FMAbhaya" panose="00000400000000000000" pitchFamily="2" charset="0"/>
              </a:rPr>
              <a:t> j.=</a:t>
            </a:r>
            <a:r>
              <a:rPr lang="en-US" sz="20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fõ</a:t>
            </a:r>
            <a:r>
              <a:rPr lang="en-US" sz="2000" b="1" dirty="0">
                <a:solidFill>
                  <a:schemeClr val="tx1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we;s</a:t>
            </a:r>
            <a:r>
              <a:rPr lang="en-US" sz="2000" b="1" dirty="0">
                <a:solidFill>
                  <a:schemeClr val="tx1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</a:rPr>
              <a:t>Name </a:t>
            </a:r>
            <a:r>
              <a:rPr lang="en-US" sz="20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tl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Kamal               </a:t>
            </a:r>
            <a:r>
              <a:rPr lang="en-US" sz="1800" b="1" dirty="0">
                <a:solidFill>
                  <a:srgbClr val="7030A0"/>
                </a:solidFill>
              </a:rPr>
              <a:t>Address </a:t>
            </a:r>
            <a:r>
              <a:rPr lang="en-US" sz="18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tl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</a:rPr>
              <a:t>Pallewela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rgbClr val="7030A0"/>
                </a:solidFill>
              </a:rPr>
              <a:t>Address </a:t>
            </a:r>
            <a:r>
              <a:rPr lang="en-US" sz="2000" b="1" dirty="0" err="1">
                <a:latin typeface="FMAbhaya" panose="00000400000000000000" pitchFamily="2" charset="0"/>
              </a:rPr>
              <a:t>tl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</a:rPr>
              <a:t>Mirigama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jk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ish¨u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o;a</a:t>
            </a:r>
            <a:r>
              <a:rPr lang="en-US" sz="2000" b="1" dirty="0">
                <a:latin typeface="FMAbhaya" panose="00000400000000000000" pitchFamily="2" charset="0"/>
              </a:rPr>
              <a:t>; ,</a:t>
            </a:r>
            <a:r>
              <a:rPr lang="en-US" sz="2000" b="1" dirty="0" err="1">
                <a:latin typeface="FMAbhaya" panose="00000400000000000000" pitchFamily="2" charset="0"/>
              </a:rPr>
              <a:t>nd</a:t>
            </a:r>
            <a:r>
              <a:rPr lang="en-US" sz="2000" b="1" dirty="0">
                <a:latin typeface="FMAbhaya" panose="00000400000000000000" pitchFamily="2" charset="0"/>
              </a:rPr>
              <a:t> .</a:t>
            </a:r>
            <a:r>
              <a:rPr lang="en-US" sz="2000" b="1" dirty="0" err="1">
                <a:latin typeface="FMAbhaya" panose="00000400000000000000" pitchFamily="2" charset="0"/>
              </a:rPr>
              <a:t>ekSu</a:t>
            </a:r>
            <a:endParaRPr lang="en-US" b="1" dirty="0">
              <a:latin typeface="FMAbhaya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7464" y="2819400"/>
            <a:ext cx="8569071" cy="10668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49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4476750" y="5181600"/>
            <a:ext cx="190500" cy="32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420" y="5638800"/>
            <a:ext cx="8503158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 algn="ctr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SELECT *  FROM 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Student   </a:t>
            </a:r>
            <a:r>
              <a:rPr lang="en-US" sz="2000" b="1" dirty="0">
                <a:solidFill>
                  <a:srgbClr val="FF0000"/>
                </a:solidFill>
              </a:rPr>
              <a:t>WHERE  </a:t>
            </a:r>
            <a:r>
              <a:rPr lang="en-US" sz="2000" b="1" dirty="0">
                <a:solidFill>
                  <a:srgbClr val="7030A0"/>
                </a:solidFill>
              </a:rPr>
              <a:t>Name </a:t>
            </a:r>
            <a:r>
              <a:rPr lang="en-US" sz="2000" b="1" dirty="0">
                <a:solidFill>
                  <a:srgbClr val="FF0000"/>
                </a:solidFill>
              </a:rPr>
              <a:t>= ‘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Kamal</a:t>
            </a:r>
            <a:r>
              <a:rPr lang="en-US" sz="2000" b="1" dirty="0">
                <a:solidFill>
                  <a:srgbClr val="FF0000"/>
                </a:solidFill>
              </a:rPr>
              <a:t>’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2000" b="1" dirty="0">
                <a:solidFill>
                  <a:srgbClr val="FF0000"/>
                </a:solidFill>
              </a:rPr>
              <a:t>AND </a:t>
            </a:r>
            <a:r>
              <a:rPr lang="en-US" sz="2000" b="1" dirty="0">
                <a:solidFill>
                  <a:srgbClr val="7030A0"/>
                </a:solidFill>
              </a:rPr>
              <a:t>Address</a:t>
            </a:r>
            <a:r>
              <a:rPr lang="en-US" sz="2000" b="1" dirty="0">
                <a:solidFill>
                  <a:srgbClr val="FF0000"/>
                </a:solidFill>
              </a:rPr>
              <a:t> = ‘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</a:rPr>
              <a:t>Pallewela</a:t>
            </a:r>
            <a:r>
              <a:rPr lang="en-US" sz="2000" b="1" dirty="0">
                <a:solidFill>
                  <a:srgbClr val="FF0000"/>
                </a:solidFill>
              </a:rPr>
              <a:t> ’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OR  </a:t>
            </a:r>
            <a:r>
              <a:rPr lang="en-US" sz="2000" b="1" dirty="0">
                <a:solidFill>
                  <a:srgbClr val="7030A0"/>
                </a:solidFill>
              </a:rPr>
              <a:t>Address</a:t>
            </a:r>
            <a:r>
              <a:rPr lang="en-US" sz="2000" b="1" dirty="0">
                <a:solidFill>
                  <a:srgbClr val="FF0000"/>
                </a:solidFill>
              </a:rPr>
              <a:t> = ‘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</a:rPr>
              <a:t>Mirigama</a:t>
            </a:r>
            <a:r>
              <a:rPr lang="en-US" sz="2000" b="1" dirty="0">
                <a:solidFill>
                  <a:srgbClr val="FF0000"/>
                </a:solidFill>
              </a:rPr>
              <a:t> ’ </a:t>
            </a:r>
            <a:r>
              <a:rPr lang="en-US" sz="20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" y="1591056"/>
            <a:ext cx="8839200" cy="110799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fldkafoais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iys;j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o;a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; </a:t>
            </a:r>
            <a:r>
              <a:rPr lang="en-US" sz="3000" b="1" u="sng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úuiSu</a:t>
            </a:r>
            <a:r>
              <a:rPr lang="en-US" sz="30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- </a:t>
            </a: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800" b="1" u="sng" spc="5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AND </a:t>
            </a:r>
            <a:r>
              <a:rPr lang="en-US" sz="2800" b="1" u="sng" spc="50" dirty="0" err="1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iy</a:t>
            </a:r>
            <a:r>
              <a:rPr lang="en-US" sz="2800" b="1" u="sng" spc="5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 </a:t>
            </a:r>
            <a:r>
              <a:rPr lang="en-US" sz="2800" b="1" u="sng" spc="50" dirty="0" err="1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OR</a:t>
            </a:r>
            <a:r>
              <a:rPr lang="en-US" sz="2800" b="1" u="sng" spc="50" dirty="0" err="1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folu</a:t>
            </a:r>
            <a:r>
              <a:rPr lang="en-US" sz="2800" b="1" u="sng" spc="5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2800" b="1" u="sng" spc="50" dirty="0" err="1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Ndú;fhka</a:t>
            </a:r>
            <a:r>
              <a:rPr lang="en-US" sz="2800" b="1" u="sng" spc="5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r>
              <a:rPr lang="en-US" sz="2800" b="1" u="sng" spc="50" dirty="0" err="1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muKla</a:t>
            </a:r>
            <a:r>
              <a:rPr lang="en-US" sz="2800" b="1" u="sng" spc="50" dirty="0">
                <a:ln w="12700" cmpd="sng">
                  <a:solidFill>
                    <a:srgbClr val="FF00FF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MAbhaya" panose="00000400000000000000" pitchFamily="2" charset="0"/>
              </a:rPr>
              <a:t> </a:t>
            </a:r>
            <a:endParaRPr lang="en-US" sz="2800" b="1" spc="50" dirty="0">
              <a:ln w="12700" cmpd="sng">
                <a:solidFill>
                  <a:srgbClr val="FF00FF"/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FMAbhaya" panose="000004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90600" y="4745736"/>
            <a:ext cx="685800" cy="35356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fyda</a:t>
            </a:r>
            <a:endParaRPr lang="en-US" sz="1500" dirty="0"/>
          </a:p>
        </p:txBody>
      </p:sp>
      <p:sp>
        <p:nvSpPr>
          <p:cNvPr id="12" name="Oval 11"/>
          <p:cNvSpPr/>
          <p:nvPr/>
        </p:nvSpPr>
        <p:spPr>
          <a:xfrm>
            <a:off x="5410200" y="4419600"/>
            <a:ext cx="685800" cy="35356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iy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4856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2752"/>
          </a:xfrm>
        </p:spPr>
        <p:txBody>
          <a:bodyPr>
            <a:normAutofit/>
          </a:bodyPr>
          <a:lstStyle/>
          <a:p>
            <a:r>
              <a:rPr lang="en-US" sz="3200" b="1" dirty="0"/>
              <a:t>SQL </a:t>
            </a:r>
            <a:r>
              <a:rPr lang="en-US" sz="3200" b="1" dirty="0" err="1">
                <a:latin typeface="FMAbhaya" panose="00000400000000000000" pitchFamily="2" charset="0"/>
              </a:rPr>
              <a:t>uDÿldx.h</a:t>
            </a:r>
            <a:r>
              <a:rPr lang="en-US" sz="3200" b="1" dirty="0">
                <a:latin typeface="FMAbhaya" panose="00000400000000000000" pitchFamily="2" charset="0"/>
              </a:rPr>
              <a:t> </a:t>
            </a:r>
            <a:r>
              <a:rPr lang="en-US" sz="3200" b="1" dirty="0" err="1">
                <a:latin typeface="FMAbhaya" panose="00000400000000000000" pitchFamily="2" charset="0"/>
              </a:rPr>
              <a:t>ia:dmkh</a:t>
            </a:r>
            <a:r>
              <a:rPr lang="en-US" sz="3200" b="1" dirty="0">
                <a:latin typeface="FMAbhaya" panose="00000400000000000000" pitchFamily="2" charset="0"/>
              </a:rPr>
              <a:t> </a:t>
            </a:r>
            <a:r>
              <a:rPr lang="en-US" sz="3200" b="1" dirty="0" err="1">
                <a:latin typeface="FMAbhaya" panose="00000400000000000000" pitchFamily="2" charset="0"/>
              </a:rPr>
              <a:t>lsÍu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endParaRPr lang="si-LK" dirty="0">
              <a:solidFill>
                <a:srgbClr val="0070C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MySQL 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wka;¾cd,fhka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fkdñf,a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nd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.;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yel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rjunn"/>
              </a:rPr>
              <a:t>' </a:t>
            </a:r>
          </a:p>
          <a:p>
            <a:pPr marL="0" indent="0" algn="ctr">
              <a:buNone/>
            </a:pPr>
            <a:endParaRPr lang="en-US" dirty="0">
              <a:solidFill>
                <a:srgbClr val="0070C0"/>
              </a:solidFill>
              <a:latin typeface="+mj-lt"/>
            </a:endParaRPr>
          </a:p>
          <a:p>
            <a:r>
              <a:rPr lang="en-US" b="1" u="sng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1 </a:t>
            </a:r>
            <a:r>
              <a:rPr lang="en-US" b="1" u="sng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l%uh</a:t>
            </a:r>
            <a:endParaRPr lang="en-US" b="1" u="sng" dirty="0">
              <a:solidFill>
                <a:schemeClr val="accent3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lvl="1"/>
            <a:r>
              <a:rPr lang="en-US" b="1" u="sng" dirty="0">
                <a:latin typeface="+mj-lt"/>
                <a:hlinkClick r:id="rId2"/>
              </a:rPr>
              <a:t>http://dev.mysql.com</a:t>
            </a:r>
            <a:r>
              <a:rPr lang="en-US" b="1" u="sng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FMAbhaya" panose="00000400000000000000" pitchFamily="2" charset="0"/>
              </a:rPr>
              <a:t>fhduqj</a:t>
            </a:r>
            <a:r>
              <a:rPr lang="en-US" b="1" dirty="0">
                <a:latin typeface="FMAbhaya" panose="00000400000000000000" pitchFamily="2" charset="0"/>
              </a:rPr>
              <a:t> </a:t>
            </a:r>
            <a:r>
              <a:rPr lang="en-US" b="1" dirty="0" err="1">
                <a:latin typeface="FMAbhaya" panose="00000400000000000000" pitchFamily="2" charset="0"/>
              </a:rPr>
              <a:t>Ndú;d</a:t>
            </a:r>
            <a:r>
              <a:rPr lang="en-US" b="1" dirty="0">
                <a:latin typeface="FMAbhaya" panose="00000400000000000000" pitchFamily="2" charset="0"/>
              </a:rPr>
              <a:t> </a:t>
            </a:r>
            <a:r>
              <a:rPr lang="en-US" b="1" dirty="0" err="1">
                <a:latin typeface="FMAbhaya" panose="00000400000000000000" pitchFamily="2" charset="0"/>
              </a:rPr>
              <a:t>lsÍu</a:t>
            </a:r>
            <a:r>
              <a:rPr lang="en-US" b="1" dirty="0">
                <a:latin typeface="FMAbhaya" panose="00000400000000000000" pitchFamily="2" charset="0"/>
              </a:rPr>
              <a:t> </a:t>
            </a:r>
            <a:r>
              <a:rPr lang="en-US" b="1" dirty="0" err="1">
                <a:latin typeface="FMAbhaya" panose="00000400000000000000" pitchFamily="2" charset="0"/>
              </a:rPr>
              <a:t>u.ska</a:t>
            </a:r>
            <a:endParaRPr lang="en-US" b="1" dirty="0">
              <a:latin typeface="FMAbhaya" panose="00000400000000000000" pitchFamily="2" charset="0"/>
            </a:endParaRPr>
          </a:p>
          <a:p>
            <a:pPr marL="274320" lvl="1" indent="0">
              <a:buNone/>
            </a:pPr>
            <a:endParaRPr lang="en-US" dirty="0">
              <a:latin typeface="FMAbhaya" panose="00000400000000000000" pitchFamily="2" charset="0"/>
            </a:endParaRPr>
          </a:p>
          <a:p>
            <a:pPr lvl="0">
              <a:buClr>
                <a:srgbClr val="D16349"/>
              </a:buClr>
            </a:pPr>
            <a:r>
              <a:rPr lang="en-US" b="1" u="sng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2 </a:t>
            </a:r>
            <a:r>
              <a:rPr lang="en-US" b="1" u="sng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l%uh</a:t>
            </a:r>
            <a:endParaRPr lang="en-US" b="1" u="sng" dirty="0">
              <a:solidFill>
                <a:schemeClr val="accent3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lvl="1">
              <a:buClr>
                <a:srgbClr val="D16349"/>
              </a:buClr>
            </a:pPr>
            <a:r>
              <a:rPr lang="en-US" b="1" u="sng" dirty="0">
                <a:solidFill>
                  <a:prstClr val="black"/>
                </a:solidFill>
                <a:latin typeface="+mj-lt"/>
                <a:hlinkClick r:id="rId3"/>
              </a:rPr>
              <a:t>http://wampserver.com/en/</a:t>
            </a:r>
            <a:r>
              <a:rPr lang="en-US" b="1" dirty="0">
                <a:solidFill>
                  <a:prstClr val="black"/>
                </a:solidFill>
                <a:latin typeface="+mj-lt"/>
              </a:rPr>
              <a:t>  </a:t>
            </a:r>
            <a:r>
              <a:rPr lang="en-US" b="1" dirty="0" err="1">
                <a:latin typeface="FMAbhaya" panose="00000400000000000000" pitchFamily="2" charset="0"/>
              </a:rPr>
              <a:t>fhduqj</a:t>
            </a:r>
            <a:r>
              <a:rPr lang="en-US" b="1" dirty="0">
                <a:latin typeface="FMAbhaya" panose="00000400000000000000" pitchFamily="2" charset="0"/>
              </a:rPr>
              <a:t> </a:t>
            </a:r>
            <a:r>
              <a:rPr lang="en-US" b="1" dirty="0" err="1">
                <a:latin typeface="FMAbhaya" panose="00000400000000000000" pitchFamily="2" charset="0"/>
              </a:rPr>
              <a:t>Ndú;d</a:t>
            </a:r>
            <a:r>
              <a:rPr lang="en-US" b="1" dirty="0">
                <a:latin typeface="FMAbhaya" panose="00000400000000000000" pitchFamily="2" charset="0"/>
              </a:rPr>
              <a:t> </a:t>
            </a:r>
            <a:r>
              <a:rPr lang="en-US" b="1" dirty="0" err="1">
                <a:latin typeface="FMAbhaya" panose="00000400000000000000" pitchFamily="2" charset="0"/>
              </a:rPr>
              <a:t>lsÍu</a:t>
            </a:r>
            <a:r>
              <a:rPr lang="en-US" b="1" dirty="0">
                <a:latin typeface="FMAbhaya" panose="00000400000000000000" pitchFamily="2" charset="0"/>
              </a:rPr>
              <a:t> </a:t>
            </a:r>
            <a:r>
              <a:rPr lang="en-US" b="1" dirty="0" err="1">
                <a:latin typeface="FMAbhaya" panose="00000400000000000000" pitchFamily="2" charset="0"/>
              </a:rPr>
              <a:t>u.ska</a:t>
            </a:r>
            <a:endParaRPr lang="en-US" b="1" dirty="0">
              <a:latin typeface="+mj-lt"/>
            </a:endParaRPr>
          </a:p>
          <a:p>
            <a:pPr marL="274320" lvl="1" indent="0">
              <a:buNone/>
            </a:pPr>
            <a:endParaRPr lang="en-US" u="sng" dirty="0">
              <a:latin typeface="FMAbhaya" panose="00000400000000000000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ව්‍යුහගත විමසුම් බස (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Structured Query Language - SQL)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413022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j.=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jl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o;a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;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hdj;ald,Sk</a:t>
            </a:r>
            <a: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FMAbhaya" panose="00000400000000000000" pitchFamily="2" charset="0"/>
              </a:rPr>
              <a:t>lsrSu</a:t>
            </a:r>
            <a:br>
              <a:rPr lang="en-US" u="sng" dirty="0">
                <a:solidFill>
                  <a:schemeClr val="bg1"/>
                </a:solidFill>
                <a:latin typeface="FMAbhaya" panose="00000400000000000000" pitchFamily="2" charset="0"/>
              </a:rPr>
            </a:br>
            <a:r>
              <a:rPr lang="en-US" dirty="0">
                <a:solidFill>
                  <a:srgbClr val="FF0000"/>
                </a:solidFill>
              </a:rPr>
              <a:t>UPDATE / WHERE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 algn="ctr">
              <a:buNone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274320" lvl="1" indent="0" algn="ctr">
              <a:buNone/>
            </a:pP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 algn="ctr">
              <a:buNone/>
            </a:pPr>
            <a:endParaRPr lang="en-US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74320" lvl="1" indent="0">
              <a:buNone/>
            </a:pP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marL="0" indent="0" algn="ctr">
              <a:buNone/>
            </a:pPr>
            <a:r>
              <a:rPr lang="en-US" sz="2000" b="1" u="sng" dirty="0" err="1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WodyrK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  <a:latin typeface="FMAbhaya" panose="00000400000000000000" pitchFamily="2" charset="0"/>
              </a:rPr>
              <a:t> #</a:t>
            </a:r>
          </a:p>
          <a:p>
            <a:pPr marL="0" lvl="1" indent="0" algn="ctr">
              <a:buClr>
                <a:schemeClr val="accent1"/>
              </a:buClr>
              <a:buSzPct val="85000"/>
              <a:buNone/>
            </a:pPr>
            <a:r>
              <a:rPr lang="en-US" sz="2000" b="1" dirty="0">
                <a:solidFill>
                  <a:srgbClr val="00B050"/>
                </a:solidFill>
              </a:rPr>
              <a:t>Student  </a:t>
            </a:r>
            <a:r>
              <a:rPr lang="en-US" sz="20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hk</a:t>
            </a:r>
            <a:r>
              <a:rPr lang="en-US" sz="2000" b="1" dirty="0">
                <a:solidFill>
                  <a:schemeClr val="tx1"/>
                </a:solidFill>
                <a:latin typeface="FMAbhaya" panose="00000400000000000000" pitchFamily="2" charset="0"/>
              </a:rPr>
              <a:t> j.=</a:t>
            </a:r>
            <a:r>
              <a:rPr lang="en-US" sz="20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fõ</a:t>
            </a:r>
            <a:r>
              <a:rPr lang="en-US" sz="2000" b="1" dirty="0">
                <a:solidFill>
                  <a:schemeClr val="tx1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we;s</a:t>
            </a:r>
            <a:r>
              <a:rPr lang="en-US" sz="2000" b="1" dirty="0">
                <a:solidFill>
                  <a:schemeClr val="tx1"/>
                </a:solidFill>
                <a:latin typeface="FMAbhaya" panose="00000400000000000000" pitchFamily="2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</a:rPr>
              <a:t>Name </a:t>
            </a:r>
            <a:r>
              <a:rPr lang="en-US" sz="20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tl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Kamal               </a:t>
            </a:r>
            <a:r>
              <a:rPr lang="en-US" sz="1800" b="1" dirty="0">
                <a:solidFill>
                  <a:srgbClr val="7030A0"/>
                </a:solidFill>
              </a:rPr>
              <a:t>Address </a:t>
            </a:r>
            <a:r>
              <a:rPr lang="en-US" sz="18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tl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</a:rPr>
              <a:t>Pallewela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rgbClr val="7030A0"/>
                </a:solidFill>
              </a:rPr>
              <a:t>Address </a:t>
            </a:r>
            <a:r>
              <a:rPr lang="en-US" sz="2000" b="1" dirty="0" err="1">
                <a:latin typeface="FMAbhaya" panose="00000400000000000000" pitchFamily="2" charset="0"/>
              </a:rPr>
              <a:t>tl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</a:rPr>
              <a:t>Mirigama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jk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ish¨u</a:t>
            </a:r>
            <a:r>
              <a:rPr lang="en-US" sz="2000" b="1" dirty="0">
                <a:latin typeface="FMAbhaya" panose="00000400000000000000" pitchFamily="2" charset="0"/>
              </a:rPr>
              <a:t> </a:t>
            </a:r>
            <a:r>
              <a:rPr lang="en-US" sz="2000" b="1" dirty="0" err="1">
                <a:latin typeface="FMAbhaya" panose="00000400000000000000" pitchFamily="2" charset="0"/>
              </a:rPr>
              <a:t>o;a</a:t>
            </a:r>
            <a:r>
              <a:rPr lang="en-US" sz="2000" b="1" dirty="0">
                <a:latin typeface="FMAbhaya" panose="00000400000000000000" pitchFamily="2" charset="0"/>
              </a:rPr>
              <a:t>; ,</a:t>
            </a:r>
            <a:r>
              <a:rPr lang="en-US" sz="2000" b="1" dirty="0" err="1">
                <a:latin typeface="FMAbhaya" panose="00000400000000000000" pitchFamily="2" charset="0"/>
              </a:rPr>
              <a:t>nd</a:t>
            </a:r>
            <a:r>
              <a:rPr lang="en-US" sz="2000" b="1" dirty="0">
                <a:latin typeface="FMAbhaya" panose="00000400000000000000" pitchFamily="2" charset="0"/>
              </a:rPr>
              <a:t> .</a:t>
            </a:r>
            <a:r>
              <a:rPr lang="en-US" sz="2000" b="1" dirty="0" err="1">
                <a:latin typeface="FMAbhaya" panose="00000400000000000000" pitchFamily="2" charset="0"/>
              </a:rPr>
              <a:t>ekSu</a:t>
            </a:r>
            <a:endParaRPr lang="en-US" b="1" dirty="0">
              <a:latin typeface="FMAbhaya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7834" y="1697394"/>
            <a:ext cx="8569071" cy="10668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UPDATE  </a:t>
            </a:r>
            <a:r>
              <a:rPr lang="en-US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table_name</a:t>
            </a: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SET  </a:t>
            </a:r>
            <a:r>
              <a:rPr lang="en-US" sz="1800" b="1" dirty="0">
                <a:solidFill>
                  <a:srgbClr val="7030A0"/>
                </a:solidFill>
              </a:rPr>
              <a:t>column_name1</a:t>
            </a:r>
            <a:r>
              <a:rPr lang="en-US" sz="1800" b="1" dirty="0">
                <a:solidFill>
                  <a:srgbClr val="FF0000"/>
                </a:solidFill>
              </a:rPr>
              <a:t>=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value1</a:t>
            </a:r>
            <a:r>
              <a:rPr lang="en-US" sz="1800" dirty="0">
                <a:solidFill>
                  <a:srgbClr val="FF0000"/>
                </a:solidFill>
              </a:rPr>
              <a:t>,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800" b="1" dirty="0">
                <a:solidFill>
                  <a:srgbClr val="7030A0"/>
                </a:solidFill>
              </a:rPr>
              <a:t>column_name2</a:t>
            </a:r>
            <a:r>
              <a:rPr lang="en-US" sz="1800" b="1" dirty="0">
                <a:solidFill>
                  <a:srgbClr val="FF0000"/>
                </a:solidFill>
              </a:rPr>
              <a:t>=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value2</a:t>
            </a:r>
            <a:r>
              <a:rPr lang="en-US" sz="1800" dirty="0">
                <a:solidFill>
                  <a:srgbClr val="FF0000"/>
                </a:solidFill>
              </a:rPr>
              <a:t>;</a:t>
            </a:r>
          </a:p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50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rgbClr val="CCB400">
                    <a:lumMod val="60000"/>
                    <a:lumOff val="40000"/>
                  </a:srgb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ව්‍යුහගත විමසුම් බස (</a:t>
            </a:r>
            <a:r>
              <a:rPr lang="en-US" dirty="0">
                <a:solidFill>
                  <a:srgbClr val="CCB400">
                    <a:lumMod val="20000"/>
                    <a:lumOff val="80000"/>
                  </a:srgbClr>
                </a:solidFill>
              </a:rPr>
              <a:t>Structured Query Language - SQL) </a:t>
            </a:r>
            <a:r>
              <a:rPr lang="si-LK" dirty="0">
                <a:solidFill>
                  <a:srgbClr val="CCB400">
                    <a:lumMod val="20000"/>
                    <a:lumOff val="80000"/>
                  </a:srgb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4476750" y="5181600"/>
            <a:ext cx="190500" cy="329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420" y="5638800"/>
            <a:ext cx="8503158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4320" lvl="1" algn="ctr">
              <a:spcBef>
                <a:spcPct val="20000"/>
              </a:spcBef>
              <a:buClr>
                <a:srgbClr val="CCB400"/>
              </a:buClr>
              <a:buSzPct val="70000"/>
            </a:pPr>
            <a:r>
              <a:rPr lang="en-US" sz="2000" b="1" dirty="0">
                <a:solidFill>
                  <a:srgbClr val="FF0000"/>
                </a:solidFill>
              </a:rPr>
              <a:t>SELECT *  FROM 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Student   </a:t>
            </a:r>
            <a:r>
              <a:rPr lang="en-US" sz="2000" b="1" dirty="0">
                <a:solidFill>
                  <a:srgbClr val="FF0000"/>
                </a:solidFill>
              </a:rPr>
              <a:t>WHERE  </a:t>
            </a:r>
            <a:r>
              <a:rPr lang="en-US" sz="2000" b="1" dirty="0">
                <a:solidFill>
                  <a:srgbClr val="7030A0"/>
                </a:solidFill>
              </a:rPr>
              <a:t>Name </a:t>
            </a:r>
            <a:r>
              <a:rPr lang="en-US" sz="2000" b="1" dirty="0">
                <a:solidFill>
                  <a:srgbClr val="FF0000"/>
                </a:solidFill>
              </a:rPr>
              <a:t>= ‘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Kamal</a:t>
            </a:r>
            <a:r>
              <a:rPr lang="en-US" sz="2000" b="1" dirty="0">
                <a:solidFill>
                  <a:srgbClr val="FF0000"/>
                </a:solidFill>
              </a:rPr>
              <a:t>’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2000" b="1" dirty="0">
                <a:solidFill>
                  <a:srgbClr val="FF0000"/>
                </a:solidFill>
              </a:rPr>
              <a:t>AND </a:t>
            </a:r>
            <a:r>
              <a:rPr lang="en-US" sz="2000" b="1" dirty="0">
                <a:solidFill>
                  <a:srgbClr val="7030A0"/>
                </a:solidFill>
              </a:rPr>
              <a:t>Address</a:t>
            </a:r>
            <a:r>
              <a:rPr lang="en-US" sz="2000" b="1" dirty="0">
                <a:solidFill>
                  <a:srgbClr val="FF0000"/>
                </a:solidFill>
              </a:rPr>
              <a:t> = ‘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</a:rPr>
              <a:t>Pallewela</a:t>
            </a:r>
            <a:r>
              <a:rPr lang="en-US" sz="2000" b="1" dirty="0">
                <a:solidFill>
                  <a:srgbClr val="FF0000"/>
                </a:solidFill>
              </a:rPr>
              <a:t> ’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OR  </a:t>
            </a:r>
            <a:r>
              <a:rPr lang="en-US" sz="2000" b="1" dirty="0">
                <a:solidFill>
                  <a:srgbClr val="7030A0"/>
                </a:solidFill>
              </a:rPr>
              <a:t>Address</a:t>
            </a:r>
            <a:r>
              <a:rPr lang="en-US" sz="2000" b="1" dirty="0">
                <a:solidFill>
                  <a:srgbClr val="FF0000"/>
                </a:solidFill>
              </a:rPr>
              <a:t> = ‘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</a:rPr>
              <a:t>Mirigama</a:t>
            </a:r>
            <a:r>
              <a:rPr lang="en-US" sz="2000" b="1" dirty="0">
                <a:solidFill>
                  <a:srgbClr val="FF0000"/>
                </a:solidFill>
              </a:rPr>
              <a:t> ’ </a:t>
            </a:r>
            <a:r>
              <a:rPr lang="en-US" sz="20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11" name="Oval 10"/>
          <p:cNvSpPr/>
          <p:nvPr/>
        </p:nvSpPr>
        <p:spPr>
          <a:xfrm>
            <a:off x="990600" y="4113913"/>
            <a:ext cx="685800" cy="35356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fyda</a:t>
            </a:r>
            <a:endParaRPr lang="en-US" sz="1500" dirty="0"/>
          </a:p>
        </p:txBody>
      </p:sp>
      <p:sp>
        <p:nvSpPr>
          <p:cNvPr id="12" name="Oval 11"/>
          <p:cNvSpPr/>
          <p:nvPr/>
        </p:nvSpPr>
        <p:spPr>
          <a:xfrm>
            <a:off x="5486400" y="3783672"/>
            <a:ext cx="685800" cy="35356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  <a:latin typeface="FMAbhaya" panose="00000400000000000000" pitchFamily="2" charset="0"/>
              </a:rPr>
              <a:t>iy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1998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SQL </a:t>
            </a:r>
            <a:r>
              <a:rPr lang="en-US" sz="3600" b="1" dirty="0" err="1">
                <a:latin typeface="FMAbhaya" panose="00000400000000000000" pitchFamily="2" charset="0"/>
              </a:rPr>
              <a:t>ys</a:t>
            </a:r>
            <a:r>
              <a:rPr lang="en-US" sz="3600" b="1" dirty="0">
                <a:latin typeface="FMAbhaya" panose="00000400000000000000" pitchFamily="2" charset="0"/>
              </a:rPr>
              <a:t> </a:t>
            </a:r>
            <a:r>
              <a:rPr lang="en-US" sz="3600" b="1" dirty="0" err="1">
                <a:latin typeface="FMAbhaya" panose="00000400000000000000" pitchFamily="2" charset="0"/>
              </a:rPr>
              <a:t>kS;s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724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SQL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ys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úOdk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,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sùfï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§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bx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.%Sis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wl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=re j,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CAPITAL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fyda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simple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f,i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fNaohla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fkdue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;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rjunn"/>
              </a:rPr>
              <a:t>'</a:t>
            </a:r>
          </a:p>
          <a:p>
            <a:pPr>
              <a:lnSpc>
                <a:spcPct val="150000"/>
              </a:lnSpc>
            </a:pP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tkï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Case Sensitive </a:t>
            </a:r>
            <a:r>
              <a:rPr lang="en-US" b="1" dirty="0" err="1">
                <a:solidFill>
                  <a:srgbClr val="FF0000"/>
                </a:solidFill>
                <a:latin typeface="FMAbhaya" panose="00000400000000000000" pitchFamily="2" charset="0"/>
              </a:rPr>
              <a:t>ke</a:t>
            </a:r>
            <a:r>
              <a:rPr lang="en-US" b="1" dirty="0">
                <a:solidFill>
                  <a:srgbClr val="FF0000"/>
                </a:solidFill>
                <a:latin typeface="FMAbhaya" panose="00000400000000000000" pitchFamily="2" charset="0"/>
              </a:rPr>
              <a:t>;</a:t>
            </a:r>
            <a:r>
              <a:rPr lang="en-US" b="1" dirty="0">
                <a:solidFill>
                  <a:srgbClr val="FF0000"/>
                </a:solidFill>
                <a:latin typeface="FMArjunn"/>
              </a:rPr>
              <a:t>'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FMArjunn"/>
            </a:endParaRPr>
          </a:p>
          <a:p>
            <a:pPr>
              <a:lnSpc>
                <a:spcPct val="120000"/>
              </a:lnSpc>
            </a:pP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iEu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úOdk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fma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&lt;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shla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FMAbhaya" panose="00000400000000000000" pitchFamily="2" charset="0"/>
              </a:rPr>
              <a:t>wjidkfha</a:t>
            </a:r>
            <a:r>
              <a:rPr lang="en-US" b="1" dirty="0">
                <a:solidFill>
                  <a:srgbClr val="FF0000"/>
                </a:solidFill>
                <a:latin typeface="FMAbhaya" panose="00000400000000000000" pitchFamily="2" charset="0"/>
              </a:rPr>
              <a:t>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u ;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s;a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fldudj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+mj-lt"/>
              </a:rPr>
              <a:t>;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) </a:t>
            </a:r>
            <a:r>
              <a:rPr lang="en-US" b="1" dirty="0" err="1">
                <a:solidFill>
                  <a:srgbClr val="00B050"/>
                </a:solidFill>
                <a:latin typeface="FMAbhaya" panose="00000400000000000000" pitchFamily="2" charset="0"/>
              </a:rPr>
              <a:t>fhÈh</a:t>
            </a:r>
            <a:r>
              <a:rPr lang="en-US" b="1" dirty="0">
                <a:solidFill>
                  <a:srgbClr val="00B050"/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FMAbhaya" panose="00000400000000000000" pitchFamily="2" charset="0"/>
              </a:rPr>
              <a:t>hq</a:t>
            </a:r>
            <a:r>
              <a:rPr lang="en-US" b="1" dirty="0">
                <a:solidFill>
                  <a:srgbClr val="00B050"/>
                </a:solidFill>
                <a:latin typeface="FMAbhaya" panose="00000400000000000000" pitchFamily="2" charset="0"/>
              </a:rPr>
              <a:t>;=h</a:t>
            </a:r>
            <a:r>
              <a:rPr lang="en-US" b="1" dirty="0">
                <a:solidFill>
                  <a:srgbClr val="00B050"/>
                </a:solidFill>
                <a:latin typeface="FMArjunn"/>
              </a:rPr>
              <a:t> '</a:t>
            </a:r>
          </a:p>
          <a:p>
            <a:pPr>
              <a:lnSpc>
                <a:spcPct val="110000"/>
              </a:lnSpc>
            </a:pP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o;a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;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iuqod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rjunn"/>
              </a:rPr>
              <a:t>"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j.=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yd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Wm,laIK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kdulrKfha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§ </a:t>
            </a:r>
            <a:r>
              <a:rPr lang="en-US" b="1" dirty="0" err="1">
                <a:solidFill>
                  <a:srgbClr val="7030A0"/>
                </a:solidFill>
                <a:latin typeface="FMAbhaya" panose="00000400000000000000" pitchFamily="2" charset="0"/>
              </a:rPr>
              <a:t>ysia</a:t>
            </a:r>
            <a:r>
              <a:rPr lang="en-US" b="1" dirty="0">
                <a:solidFill>
                  <a:srgbClr val="7030A0"/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FMAbhaya" panose="00000400000000000000" pitchFamily="2" charset="0"/>
              </a:rPr>
              <a:t>wjldY</a:t>
            </a:r>
            <a:r>
              <a:rPr lang="en-US" b="1" dirty="0">
                <a:solidFill>
                  <a:srgbClr val="7030A0"/>
                </a:solidFill>
                <a:latin typeface="FMAbhaya" panose="00000400000000000000" pitchFamily="2" charset="0"/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(Spaces)</a:t>
            </a:r>
            <a:r>
              <a:rPr lang="en-US" b="1" dirty="0">
                <a:solidFill>
                  <a:srgbClr val="7030A0"/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FMAbhaya" panose="00000400000000000000" pitchFamily="2" charset="0"/>
              </a:rPr>
              <a:t>fhdod</a:t>
            </a:r>
            <a:r>
              <a:rPr lang="en-US" b="1" dirty="0">
                <a:solidFill>
                  <a:srgbClr val="7030A0"/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FMAbhaya" panose="00000400000000000000" pitchFamily="2" charset="0"/>
              </a:rPr>
              <a:t>fkd</a:t>
            </a:r>
            <a:r>
              <a:rPr lang="en-US" b="1" dirty="0">
                <a:solidFill>
                  <a:srgbClr val="7030A0"/>
                </a:solidFill>
                <a:latin typeface="FMAbhaya" panose="00000400000000000000" pitchFamily="2" charset="0"/>
              </a:rPr>
              <a:t>.;</a:t>
            </a:r>
            <a:r>
              <a:rPr lang="en-US" b="1" dirty="0">
                <a:solidFill>
                  <a:srgbClr val="FF0000"/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hq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;=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w;r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ta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i|yd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jpk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follg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jeäfhka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Ndú;d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lrhs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kï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_ (Underscore)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hk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FMAbhaya" panose="00000400000000000000" pitchFamily="2" charset="0"/>
              </a:rPr>
              <a:t> ,l=K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FMAbhaya" panose="00000400000000000000" pitchFamily="2" charset="0"/>
              </a:rPr>
              <a:t>muKla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Ndú;d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l&lt;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hq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;= h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rjunn"/>
              </a:rPr>
              <a:t>'</a:t>
            </a:r>
          </a:p>
          <a:p>
            <a:pPr marL="0" indent="0">
              <a:buNone/>
            </a:pPr>
            <a:endParaRPr lang="en-US" b="1" dirty="0">
              <a:solidFill>
                <a:schemeClr val="accent3">
                  <a:lumMod val="50000"/>
                </a:schemeClr>
              </a:solidFill>
              <a:latin typeface="FMAbhaya" panose="00000400000000000000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ව්‍යුහගත විමසුම් බස (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Structured Query Language - SQL)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2388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/>
          <a:lstStyle/>
          <a:p>
            <a:r>
              <a:rPr lang="en-US" sz="3200" b="1" dirty="0"/>
              <a:t>SQL </a:t>
            </a:r>
            <a:r>
              <a:rPr lang="en-US" sz="3200" b="1" dirty="0" err="1">
                <a:latin typeface="FMAbhaya" panose="00000400000000000000" pitchFamily="2" charset="0"/>
              </a:rPr>
              <a:t>ys</a:t>
            </a:r>
            <a:r>
              <a:rPr lang="en-US" sz="3200" b="1" dirty="0">
                <a:latin typeface="FMAbhaya" panose="00000400000000000000" pitchFamily="2" charset="0"/>
              </a:rPr>
              <a:t> </a:t>
            </a:r>
            <a:r>
              <a:rPr lang="en-US" sz="3200" b="1" dirty="0" err="1">
                <a:latin typeface="FMAbhaya" panose="00000400000000000000" pitchFamily="2" charset="0"/>
              </a:rPr>
              <a:t>Wojq</a:t>
            </a:r>
            <a:r>
              <a:rPr lang="en-US" sz="3200" b="1" dirty="0">
                <a:latin typeface="FMAbhaya" panose="00000400000000000000" pitchFamily="2" charset="0"/>
              </a:rPr>
              <a:t> </a:t>
            </a:r>
            <a:r>
              <a:rPr lang="en-US" sz="3200" b="1" dirty="0" err="1">
                <a:latin typeface="FMAbhaya" panose="00000400000000000000" pitchFamily="2" charset="0"/>
              </a:rPr>
              <a:t>úOdk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HELP</a:t>
            </a:r>
          </a:p>
          <a:p>
            <a:pPr lvl="1"/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fuys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we;s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úOdk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ms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&lt;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sn|j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wjfndaOhla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,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nd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 .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MAbhaya" panose="00000400000000000000" pitchFamily="2" charset="0"/>
              </a:rPr>
              <a:t>ekSug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274320" lvl="1" indent="0">
              <a:buNone/>
            </a:pPr>
            <a:endParaRPr lang="en-US" dirty="0">
              <a:solidFill>
                <a:prstClr val="black"/>
              </a:solidFill>
              <a:latin typeface="FMAbhaya" panose="00000400000000000000" pitchFamily="2" charset="0"/>
            </a:endParaRPr>
          </a:p>
          <a:p>
            <a:pPr lvl="0">
              <a:buClr>
                <a:srgbClr val="D16349"/>
              </a:buClr>
            </a:pPr>
            <a:r>
              <a:rPr lang="en-US" dirty="0">
                <a:solidFill>
                  <a:srgbClr val="FF0000"/>
                </a:solidFill>
              </a:rPr>
              <a:t>HELP CONTENT</a:t>
            </a:r>
          </a:p>
          <a:p>
            <a:pPr lvl="1">
              <a:buClr>
                <a:srgbClr val="D16349"/>
              </a:buClr>
            </a:pP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Woõ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,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nd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.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ekSu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;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jÿrg;a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bÈßhg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f.khdu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i|yd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marL="274320" lvl="1" indent="0">
              <a:buClr>
                <a:srgbClr val="D16349"/>
              </a:buClr>
              <a:buNone/>
            </a:pPr>
            <a:endParaRPr lang="en-US" dirty="0">
              <a:solidFill>
                <a:prstClr val="black"/>
              </a:solidFill>
              <a:latin typeface="FMAbhaya" panose="00000400000000000000" pitchFamily="2" charset="0"/>
            </a:endParaRPr>
          </a:p>
          <a:p>
            <a:pPr lvl="0">
              <a:buClr>
                <a:srgbClr val="D16349"/>
              </a:buClr>
            </a:pPr>
            <a:r>
              <a:rPr lang="en-US" dirty="0">
                <a:solidFill>
                  <a:srgbClr val="FF0000"/>
                </a:solidFill>
              </a:rPr>
              <a:t>HELP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&lt;command name&gt;</a:t>
            </a:r>
          </a:p>
          <a:p>
            <a:pPr lvl="1">
              <a:buClr>
                <a:srgbClr val="D16349"/>
              </a:buClr>
            </a:pP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úfYaI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jQ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lsishï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úOdkhla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ms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&lt;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sn|j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úia;r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,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nd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 .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FMAbhaya" panose="00000400000000000000" pitchFamily="2" charset="0"/>
              </a:rPr>
              <a:t>ekSug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FMAbhaya" panose="00000400000000000000" pitchFamily="2" charset="0"/>
            </a:endParaRPr>
          </a:p>
          <a:p>
            <a:pPr lvl="1">
              <a:buClr>
                <a:srgbClr val="D16349"/>
              </a:buClr>
            </a:pPr>
            <a:r>
              <a:rPr lang="en-US" dirty="0" err="1">
                <a:solidFill>
                  <a:schemeClr val="tx1"/>
                </a:solidFill>
                <a:latin typeface="FMAbhaya" panose="00000400000000000000" pitchFamily="2" charset="0"/>
              </a:rPr>
              <a:t>Wod</a:t>
            </a:r>
            <a:r>
              <a:rPr lang="en-US" dirty="0">
                <a:solidFill>
                  <a:schemeClr val="tx1"/>
                </a:solidFill>
                <a:latin typeface="FMAbhaya" panose="00000400000000000000" pitchFamily="2" charset="0"/>
              </a:rPr>
              <a:t> #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HELP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>
                <a:solidFill>
                  <a:srgbClr val="00B050"/>
                </a:solidFill>
                <a:latin typeface="+mj-lt"/>
              </a:rPr>
              <a:t>CREATE</a:t>
            </a:r>
            <a:endParaRPr lang="en-US" dirty="0">
              <a:solidFill>
                <a:srgbClr val="00B050"/>
              </a:solidFill>
              <a:latin typeface="FMAbhaya" panose="00000400000000000000" pitchFamily="2" charset="0"/>
            </a:endParaRPr>
          </a:p>
          <a:p>
            <a:pPr marL="274320" lvl="1" indent="0">
              <a:buClr>
                <a:srgbClr val="D16349"/>
              </a:buClr>
              <a:buNone/>
            </a:pPr>
            <a:endParaRPr lang="en-US" dirty="0">
              <a:latin typeface="FMAbhaya" panose="00000400000000000000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ව්‍යුහගත විමසුම් බස (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Structured Query Language - SQL)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059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SQL </a:t>
            </a:r>
            <a:r>
              <a:rPr lang="en-US" sz="3600" b="1" dirty="0" err="1">
                <a:latin typeface="FMAbhaya" panose="00000400000000000000" pitchFamily="2" charset="0"/>
              </a:rPr>
              <a:t>ys</a:t>
            </a:r>
            <a:r>
              <a:rPr lang="en-US" sz="3600" b="1" dirty="0">
                <a:latin typeface="FMAbhaya" panose="00000400000000000000" pitchFamily="2" charset="0"/>
              </a:rPr>
              <a:t> </a:t>
            </a:r>
            <a:r>
              <a:rPr lang="en-US" sz="3600" b="1" dirty="0" err="1">
                <a:latin typeface="FMAbhaya" panose="00000400000000000000" pitchFamily="2" charset="0"/>
              </a:rPr>
              <a:t>Ndú;d</a:t>
            </a:r>
            <a:r>
              <a:rPr lang="en-US" sz="3600" b="1" dirty="0">
                <a:latin typeface="FMAbhaya" panose="00000400000000000000" pitchFamily="2" charset="0"/>
              </a:rPr>
              <a:t> </a:t>
            </a:r>
            <a:r>
              <a:rPr lang="en-US" sz="3600" b="1" dirty="0" err="1">
                <a:latin typeface="FMAbhaya" panose="00000400000000000000" pitchFamily="2" charset="0"/>
              </a:rPr>
              <a:t>jk</a:t>
            </a:r>
            <a:r>
              <a:rPr lang="en-US" sz="3600" b="1" dirty="0">
                <a:latin typeface="FMAbhaya" panose="00000400000000000000" pitchFamily="2" charset="0"/>
              </a:rPr>
              <a:t> </a:t>
            </a:r>
            <a:r>
              <a:rPr lang="en-US" sz="3600" b="1" dirty="0" err="1">
                <a:latin typeface="FMAbhaya" panose="00000400000000000000" pitchFamily="2" charset="0"/>
              </a:rPr>
              <a:t>o;a</a:t>
            </a:r>
            <a:r>
              <a:rPr lang="en-US" sz="3600" b="1" dirty="0">
                <a:latin typeface="FMAbhaya" panose="00000400000000000000" pitchFamily="2" charset="0"/>
              </a:rPr>
              <a:t>; j¾.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31653585"/>
              </p:ext>
            </p:extLst>
          </p:nvPr>
        </p:nvGraphicFramePr>
        <p:xfrm>
          <a:off x="301625" y="1527175"/>
          <a:ext cx="8504238" cy="4995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2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SQL</a:t>
                      </a:r>
                      <a:r>
                        <a:rPr lang="en-US" baseline="0" dirty="0">
                          <a:latin typeface="+mj-lt"/>
                        </a:rPr>
                        <a:t> </a:t>
                      </a:r>
                      <a:r>
                        <a:rPr lang="en-US" dirty="0" err="1">
                          <a:latin typeface="FMAbhaya" panose="00000400000000000000" pitchFamily="2" charset="0"/>
                        </a:rPr>
                        <a:t>o;a</a:t>
                      </a:r>
                      <a:r>
                        <a:rPr lang="en-US" dirty="0">
                          <a:latin typeface="FMAbhaya" panose="00000400000000000000" pitchFamily="2" charset="0"/>
                        </a:rPr>
                        <a:t>; </a:t>
                      </a:r>
                      <a:r>
                        <a:rPr lang="en-US" dirty="0" err="1">
                          <a:latin typeface="FMAbhaya" panose="00000400000000000000" pitchFamily="2" charset="0"/>
                        </a:rPr>
                        <a:t>kduh</a:t>
                      </a:r>
                      <a:endParaRPr lang="en-US" dirty="0">
                        <a:latin typeface="FMAbhaya" panose="00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FMAbhaya" panose="00000400000000000000" pitchFamily="2" charset="0"/>
                        </a:rPr>
                        <a:t>úia;rh</a:t>
                      </a:r>
                      <a:endParaRPr lang="en-US" dirty="0">
                        <a:latin typeface="FMAbhaya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Ok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fyda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iDK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ksÅ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,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ixLHd</a:t>
                      </a:r>
                      <a:endParaRPr lang="en-US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FMAbhaya" panose="000004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FLOAT(</a:t>
                      </a:r>
                      <a:r>
                        <a:rPr lang="en-US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m,d</a:t>
                      </a:r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oYu</a:t>
                      </a:r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iys</a:t>
                      </a:r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;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ixLHd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= 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mQ¾K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ixLHd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m%udKh</a:t>
                      </a:r>
                      <a:endParaRPr lang="en-US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 =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oYu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ixLHd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m%udKh</a:t>
                      </a:r>
                      <a:endParaRPr lang="en-US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FMAbhaya" panose="000004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Èkh</a:t>
                      </a:r>
                      <a:endParaRPr lang="en-US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FMAbhaya" panose="000004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DATE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AND TIME</a:t>
                      </a:r>
                      <a:endParaRPr lang="en-US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Èkh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iu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.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fj,dj</a:t>
                      </a:r>
                      <a:endParaRPr lang="en-US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FMAbhaya" panose="000004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VARCHAR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wlaIr</a:t>
                      </a:r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iys</a:t>
                      </a:r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; </a:t>
                      </a:r>
                      <a:r>
                        <a:rPr lang="en-US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o;a</a:t>
                      </a:r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; ^1-255 </a:t>
                      </a:r>
                      <a:r>
                        <a:rPr lang="en-US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mrdih</a:t>
                      </a:r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;=&lt;&amp;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CHAR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wlaIr</a:t>
                      </a:r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iys</a:t>
                      </a:r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; </a:t>
                      </a:r>
                      <a:r>
                        <a:rPr lang="en-US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o;a</a:t>
                      </a:r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,</a:t>
                      </a:r>
                      <a:r>
                        <a:rPr lang="en-US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nd</a:t>
                      </a:r>
                      <a:r>
                        <a:rPr lang="en-US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§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we;s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bv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m%udKh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i|yd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o;a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; we;=,;a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fkdjqkfyd;a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b;sß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m%udKh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i|yd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ysia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wjldYhla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we;=,;a </a:t>
                      </a:r>
                      <a:r>
                        <a:rPr lang="en-US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fõ</a:t>
                      </a:r>
                      <a:r>
                        <a:rPr lang="en-US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FMAbhaya" panose="00000400000000000000" pitchFamily="2" charset="0"/>
                        </a:rPr>
                        <a:t> </a:t>
                      </a:r>
                      <a:endParaRPr lang="en-US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FMAbhaya" panose="000004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/>
              <a:t>8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770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ව්‍යුහගත විමසුම් බස (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Structured Query Language - SQL)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0563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835152"/>
          </a:xfrm>
        </p:spPr>
        <p:txBody>
          <a:bodyPr>
            <a:normAutofit fontScale="90000"/>
          </a:bodyPr>
          <a:lstStyle/>
          <a:p>
            <a:r>
              <a:rPr lang="en-US" sz="3200" b="1" dirty="0" err="1">
                <a:latin typeface="FMAbhaya" panose="00000400000000000000" pitchFamily="2" charset="0"/>
              </a:rPr>
              <a:t>o;a</a:t>
            </a:r>
            <a:r>
              <a:rPr lang="en-US" sz="3200" b="1" dirty="0">
                <a:latin typeface="FMAbhaya" panose="00000400000000000000" pitchFamily="2" charset="0"/>
              </a:rPr>
              <a:t>; </a:t>
            </a:r>
            <a:r>
              <a:rPr lang="en-US" sz="3200" b="1" dirty="0" err="1">
                <a:latin typeface="FMAbhaya" panose="00000400000000000000" pitchFamily="2" charset="0"/>
              </a:rPr>
              <a:t>iuqodh</a:t>
            </a:r>
            <a:r>
              <a:rPr lang="en-US" sz="3200" b="1" dirty="0">
                <a:latin typeface="FMAbhaya" panose="00000400000000000000" pitchFamily="2" charset="0"/>
              </a:rPr>
              <a:t> ks¾udKhg </a:t>
            </a:r>
            <a:r>
              <a:rPr lang="en-US" sz="3200" b="1" dirty="0" err="1">
                <a:latin typeface="FMAbhaya" panose="00000400000000000000" pitchFamily="2" charset="0"/>
              </a:rPr>
              <a:t>wod</a:t>
            </a:r>
            <a:r>
              <a:rPr lang="en-US" sz="3200" b="1" dirty="0">
                <a:latin typeface="FMAbhaya" panose="00000400000000000000" pitchFamily="2" charset="0"/>
              </a:rPr>
              <a:t>&lt; </a:t>
            </a:r>
            <a:br>
              <a:rPr lang="en-US" sz="3200" b="1" dirty="0">
                <a:latin typeface="FMAbhaya" panose="00000400000000000000" pitchFamily="2" charset="0"/>
              </a:rPr>
            </a:br>
            <a:r>
              <a:rPr lang="en-US" sz="3200" b="1" dirty="0"/>
              <a:t>SQL </a:t>
            </a:r>
            <a:r>
              <a:rPr lang="en-US" sz="3200" b="1" dirty="0" err="1">
                <a:latin typeface="FMAbhaya" panose="00000400000000000000" pitchFamily="2" charset="0"/>
              </a:rPr>
              <a:t>úOdk</a:t>
            </a:r>
            <a:endParaRPr lang="en-US" dirty="0"/>
          </a:p>
        </p:txBody>
      </p:sp>
      <p:pic>
        <p:nvPicPr>
          <p:cNvPr id="2050" name="Picture 2" descr="E:\AL ICT\Notes\DBMS\SQL\1_FpmcpqpCl7NfWQYWh8M61A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072154" cy="441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EAF-C26B-416C-90C3-A1A55EE27454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839200" cy="304800"/>
          </a:xfrm>
        </p:spPr>
        <p:txBody>
          <a:bodyPr/>
          <a:lstStyle/>
          <a:p>
            <a:r>
              <a:rPr lang="si-L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නිපුණතාවය 8.6 </a:t>
            </a:r>
            <a:r>
              <a:rPr lang="si-LK" dirty="0"/>
              <a:t>-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ව්‍යුහගත විමසුම් බස (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Structured Query Language - SQL) </a:t>
            </a:r>
            <a:r>
              <a:rPr lang="si-L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                             </a:t>
            </a:r>
            <a:r>
              <a:rPr lang="si-LK" b="1" dirty="0"/>
              <a:t>බප/මිනු/පල්ලෙවෙල මහා විද්‍යාලය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1817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795</TotalTime>
  <Words>5852</Words>
  <Application>Microsoft Office PowerPoint</Application>
  <PresentationFormat>On-screen Show (4:3)</PresentationFormat>
  <Paragraphs>522</Paragraphs>
  <Slides>50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Arial</vt:lpstr>
      <vt:lpstr>Calibri</vt:lpstr>
      <vt:lpstr>Courier New</vt:lpstr>
      <vt:lpstr>FMAbhaya</vt:lpstr>
      <vt:lpstr>FMArjunn</vt:lpstr>
      <vt:lpstr>Georgia</vt:lpstr>
      <vt:lpstr>Wingdings</vt:lpstr>
      <vt:lpstr>Wingdings 2</vt:lpstr>
      <vt:lpstr>Civic</vt:lpstr>
      <vt:lpstr>PowerPoint Presentation</vt:lpstr>
      <vt:lpstr>jHqy.; úuiqï NdIdj Structured Query Language</vt:lpstr>
      <vt:lpstr>SQL hkq"</vt:lpstr>
      <vt:lpstr>SQL ys we;s myiqlï</vt:lpstr>
      <vt:lpstr>SQL uDÿldx.h ia:dmkh lsÍu</vt:lpstr>
      <vt:lpstr>SQL ys kS;s</vt:lpstr>
      <vt:lpstr>SQL ys Wojq úOdk</vt:lpstr>
      <vt:lpstr>SQL ys Ndú;d jk o;a; j¾.</vt:lpstr>
      <vt:lpstr>o;a; iuqodh ks¾udKhg wod&lt;  SQL úOdk</vt:lpstr>
      <vt:lpstr>SQL úOdk wdldr </vt:lpstr>
      <vt:lpstr>o;a; ks¾jpk ni          (Data Definition Language - DDL)</vt:lpstr>
      <vt:lpstr>CREATE</vt:lpstr>
      <vt:lpstr>o;a; iuqodhla ks¾udKh CREATE   DATABASE</vt:lpstr>
      <vt:lpstr>j.=jla ks¾udKh CREATE   TABLE</vt:lpstr>
      <vt:lpstr>j.=jla ks¾udKh CREATE   TABLE</vt:lpstr>
      <vt:lpstr>j.=jla ks¾udKh CREATE   TABLE  /  PRIMARY KEY</vt:lpstr>
      <vt:lpstr>j.=jla ks¾udKh CREATE   TABLE</vt:lpstr>
      <vt:lpstr>j.=jla ks¾udKh CREATE   TABLE  /  FOREIGN KEY</vt:lpstr>
      <vt:lpstr>j.=jla ks¾udKh CREATE   TABLE  /  FOREIGN KEY</vt:lpstr>
      <vt:lpstr>ALTER</vt:lpstr>
      <vt:lpstr>j.=jl Wm,laIK fjkia lsÍu ALTER   TABLE /  ADD  PRIMARY  KEY</vt:lpstr>
      <vt:lpstr>j.=jl Wm,laIK fjkia lsÍu ALTER   TABLE /  ADD  FOREIGN  KEY</vt:lpstr>
      <vt:lpstr>j.=jl Wm,laIK fjkia lsÍu ALTER   TABLE  /  ADD</vt:lpstr>
      <vt:lpstr>USE</vt:lpstr>
      <vt:lpstr>o;a; iuqodhla ;=&lt;g fhduq ùu USE</vt:lpstr>
      <vt:lpstr>DESCRIBE</vt:lpstr>
      <vt:lpstr>j.=j ms&lt;sn| úia;r n,d .ekSu DESCRIBE</vt:lpstr>
      <vt:lpstr>SHOW</vt:lpstr>
      <vt:lpstr>ish,qu o;a; iuqod n,d .ekSu SHOW  DATABASES</vt:lpstr>
      <vt:lpstr>j.=jla ms&lt;sn|j úia;rd;aul f;dr;=re n,d .ekSu SHOW  CREATE  TABLE</vt:lpstr>
      <vt:lpstr>DROP</vt:lpstr>
      <vt:lpstr>o;a; iuqodhla bj;a lsÍu DROP  DATABASE</vt:lpstr>
      <vt:lpstr>j.=jla bj;a lsÍu DROP  TABLE</vt:lpstr>
      <vt:lpstr>Wm,laIKhla bj;a lsÍu ALTER   TABLE   /  DROP</vt:lpstr>
      <vt:lpstr>m%d:ñl h;=r bj;a lsÍu ALTER   TABLE   /  DROP  PRIMARY  KEY</vt:lpstr>
      <vt:lpstr>wd.ka;=l h;=r bj;a lsÍu ALTER   TABLE   /  DROP  FOREIGN  KEY</vt:lpstr>
      <vt:lpstr>j.=jl Wm,laIK fjkia lsÍu ALTER   TABLE  /  MODIFY</vt:lpstr>
      <vt:lpstr>j.=jl Wm,laIK fjkia lsÍu ALTER   TABLE  /  MODIFY</vt:lpstr>
      <vt:lpstr>o;a; yeiqreï ni          (Data Manipulation Language - DML)</vt:lpstr>
      <vt:lpstr>INSERT  /  SET</vt:lpstr>
      <vt:lpstr>j.=jlg o;a; ^Wm,elshdk&amp; we;=,;a lsÍu INSERT  INTO  /  VALUES</vt:lpstr>
      <vt:lpstr>j.=jlg o;a; ^Wm,elshdk&amp; we;=,;a lsÍu INSERT  INTO  /  SET</vt:lpstr>
      <vt:lpstr>SELECT</vt:lpstr>
      <vt:lpstr>j.=jl o;a; úuiSu SELECT /  FROM</vt:lpstr>
      <vt:lpstr>j.=jl o;a; úuiSu  SELECT /  FROM</vt:lpstr>
      <vt:lpstr>j.=jl o;a; úuiSu SELECT /  FROM  /  WHERE</vt:lpstr>
      <vt:lpstr>j.=jl o;a; úuiSu SELECT /  FROM  /  WHERE  /  AND</vt:lpstr>
      <vt:lpstr>j.=jl o;a; úuiSu SELECT /  FROM  /  WHERE  /  OR</vt:lpstr>
      <vt:lpstr>j.=jl o;a; úuiSu SELECT /  FROM  /  WHERE  /  AND  /  OR</vt:lpstr>
      <vt:lpstr>j.=jl o;a; hdj;ald,Sk lsrSu UPDATE / WHERE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jHqy.; úuiqï NdIdj Structured Query Language</dc:title>
  <dc:creator>MADARA</dc:creator>
  <cp:lastModifiedBy>Madara Jayawardana</cp:lastModifiedBy>
  <cp:revision>125</cp:revision>
  <dcterms:created xsi:type="dcterms:W3CDTF">2021-01-29T07:52:03Z</dcterms:created>
  <dcterms:modified xsi:type="dcterms:W3CDTF">2021-05-26T14:39:06Z</dcterms:modified>
</cp:coreProperties>
</file>